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idole" charset="1" panose="02000503000000000000"/>
      <p:regular r:id="rId14"/>
    </p:embeddedFont>
    <p:embeddedFont>
      <p:font typeface="Inter" charset="1" panose="020B0502030000000004"/>
      <p:regular r:id="rId15"/>
    </p:embeddedFont>
    <p:embeddedFont>
      <p:font typeface="Inter Bold" charset="1" panose="020B0802030000000004"/>
      <p:regular r:id="rId16"/>
    </p:embeddedFont>
    <p:embeddedFont>
      <p:font typeface="Inter Italics" charset="1" panose="020B0502030000000004"/>
      <p:regular r:id="rId17"/>
    </p:embeddedFont>
    <p:embeddedFont>
      <p:font typeface="Inter Bold Italics" charset="1" panose="020B0802030000000004"/>
      <p:regular r:id="rId18"/>
    </p:embeddedFont>
    <p:embeddedFont>
      <p:font typeface="Migra ExtraBold" charset="1" panose="00000900000000000000"/>
      <p:regular r:id="rId19"/>
    </p:embeddedFont>
    <p:embeddedFont>
      <p:font typeface="Migra ExtraBold Italics" charset="1" panose="00000900000000000000"/>
      <p:regular r:id="rId20"/>
    </p:embeddedFont>
    <p:embeddedFont>
      <p:font typeface="Coco Gothic" charset="1" panose="00000000000000000000"/>
      <p:regular r:id="rId21"/>
    </p:embeddedFont>
    <p:embeddedFont>
      <p:font typeface="Coco Gothic Bold" charset="1" panose="00000000000000000000"/>
      <p:regular r:id="rId22"/>
    </p:embeddedFont>
    <p:embeddedFont>
      <p:font typeface="Coco Gothic Italics" charset="1" panose="00000000000000000000"/>
      <p:regular r:id="rId23"/>
    </p:embeddedFont>
    <p:embeddedFont>
      <p:font typeface="Coco Gothic Bold Italics" charset="1" panose="000000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Impact" charset="1" panose="020B080603090205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https://genomebiology.biomedcentral.com/articles/10.1186/s13059-014-0550-8" TargetMode="External" Type="http://schemas.openxmlformats.org/officeDocument/2006/relationships/hyperlink"/><Relationship Id="rId3" Target="https://www.ncbi.nlm.nih.gov/pmc/articles/PMC3032923/" TargetMode="External" Type="http://schemas.openxmlformats.org/officeDocument/2006/relationships/hyperlink"/><Relationship Id="rId4" Target="https://academic.oup.com/bioinformatics/article/29/1/15/272537" TargetMode="External" Type="http://schemas.openxmlformats.org/officeDocument/2006/relationships/hyperlink"/><Relationship Id="rId5" Target="https://academic.oup.com/bioinformatics/article-abstract/29/14/1830/232698" TargetMode="External" Type="http://schemas.openxmlformats.org/officeDocument/2006/relationships/hyperlink"/><Relationship Id="rId6" Target="https://academic.oup.com/bioinformatics/article/32/19/3047/2196507"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477249" y="-1128613"/>
            <a:ext cx="11306481" cy="12544227"/>
            <a:chOff x="0" y="0"/>
            <a:chExt cx="5510530" cy="6113780"/>
          </a:xfrm>
        </p:grpSpPr>
        <p:sp>
          <p:nvSpPr>
            <p:cNvPr name="Freeform 3" id="3"/>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48745" r="-48745" t="0" b="0"/>
              </a:stretch>
            </a:blipFill>
          </p:spPr>
        </p:sp>
      </p:grpSp>
      <p:grpSp>
        <p:nvGrpSpPr>
          <p:cNvPr name="Group 4" id="4"/>
          <p:cNvGrpSpPr/>
          <p:nvPr/>
        </p:nvGrpSpPr>
        <p:grpSpPr>
          <a:xfrm rot="0">
            <a:off x="-1341354" y="-243848"/>
            <a:ext cx="3086100" cy="10774696"/>
            <a:chOff x="0" y="0"/>
            <a:chExt cx="812800" cy="2837780"/>
          </a:xfrm>
        </p:grpSpPr>
        <p:sp>
          <p:nvSpPr>
            <p:cNvPr name="Freeform 5" id="5"/>
            <p:cNvSpPr/>
            <p:nvPr/>
          </p:nvSpPr>
          <p:spPr>
            <a:xfrm flipH="false" flipV="false">
              <a:off x="0" y="0"/>
              <a:ext cx="812800" cy="2837780"/>
            </a:xfrm>
            <a:custGeom>
              <a:avLst/>
              <a:gdLst/>
              <a:ahLst/>
              <a:cxnLst/>
              <a:rect r="r" b="b" t="t" l="l"/>
              <a:pathLst>
                <a:path h="2837780" w="812800">
                  <a:moveTo>
                    <a:pt x="0" y="0"/>
                  </a:moveTo>
                  <a:lnTo>
                    <a:pt x="812800" y="0"/>
                  </a:lnTo>
                  <a:lnTo>
                    <a:pt x="812800" y="2837780"/>
                  </a:lnTo>
                  <a:lnTo>
                    <a:pt x="0" y="2837780"/>
                  </a:lnTo>
                  <a:close/>
                </a:path>
              </a:pathLst>
            </a:custGeom>
            <a:solidFill>
              <a:srgbClr val="4F2396">
                <a:alpha val="14902"/>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20754" y="1587146"/>
            <a:ext cx="8115300" cy="5211355"/>
            <a:chOff x="0" y="0"/>
            <a:chExt cx="10820400" cy="6948473"/>
          </a:xfrm>
        </p:grpSpPr>
        <p:sp>
          <p:nvSpPr>
            <p:cNvPr name="TextBox 8" id="8"/>
            <p:cNvSpPr txBox="true"/>
            <p:nvPr/>
          </p:nvSpPr>
          <p:spPr>
            <a:xfrm rot="0">
              <a:off x="0" y="-228600"/>
              <a:ext cx="10820400" cy="6213602"/>
            </a:xfrm>
            <a:prstGeom prst="rect">
              <a:avLst/>
            </a:prstGeom>
          </p:spPr>
          <p:txBody>
            <a:bodyPr anchor="t" rtlCol="false" tIns="0" lIns="0" bIns="0" rIns="0">
              <a:spAutoFit/>
            </a:bodyPr>
            <a:lstStyle/>
            <a:p>
              <a:pPr algn="ctr" marL="0" indent="0" lvl="0">
                <a:lnSpc>
                  <a:spcPts val="9145"/>
                </a:lnSpc>
              </a:pPr>
              <a:r>
                <a:rPr lang="en-US" sz="6824">
                  <a:solidFill>
                    <a:srgbClr val="010707"/>
                  </a:solidFill>
                  <a:latin typeface="Impact"/>
                </a:rPr>
                <a:t>RNA-SEQ  PROFILING DROSOPHILA CELLS AFTER THE DEPLETION OF A REGULATORY GENE</a:t>
              </a:r>
            </a:p>
          </p:txBody>
        </p:sp>
        <p:sp>
          <p:nvSpPr>
            <p:cNvPr name="TextBox 9" id="9"/>
            <p:cNvSpPr txBox="true"/>
            <p:nvPr/>
          </p:nvSpPr>
          <p:spPr>
            <a:xfrm rot="0">
              <a:off x="0" y="6390944"/>
              <a:ext cx="10741762" cy="557530"/>
            </a:xfrm>
            <a:prstGeom prst="rect">
              <a:avLst/>
            </a:prstGeom>
          </p:spPr>
          <p:txBody>
            <a:bodyPr anchor="t" rtlCol="false" tIns="0" lIns="0" bIns="0" rIns="0">
              <a:spAutoFit/>
            </a:bodyPr>
            <a:lstStyle/>
            <a:p>
              <a:pPr>
                <a:lnSpc>
                  <a:spcPts val="3479"/>
                </a:lnSpc>
              </a:pPr>
            </a:p>
          </p:txBody>
        </p:sp>
      </p:grpSp>
      <p:grpSp>
        <p:nvGrpSpPr>
          <p:cNvPr name="Group 10" id="10"/>
          <p:cNvGrpSpPr/>
          <p:nvPr/>
        </p:nvGrpSpPr>
        <p:grpSpPr>
          <a:xfrm rot="0">
            <a:off x="3624274" y="7415867"/>
            <a:ext cx="4973447" cy="1177076"/>
            <a:chOff x="0" y="0"/>
            <a:chExt cx="6631263" cy="1569435"/>
          </a:xfrm>
        </p:grpSpPr>
        <p:sp>
          <p:nvSpPr>
            <p:cNvPr name="TextBox 11" id="11"/>
            <p:cNvSpPr txBox="true"/>
            <p:nvPr/>
          </p:nvSpPr>
          <p:spPr>
            <a:xfrm rot="0">
              <a:off x="0" y="-161925"/>
              <a:ext cx="6631263" cy="1071656"/>
            </a:xfrm>
            <a:prstGeom prst="rect">
              <a:avLst/>
            </a:prstGeom>
          </p:spPr>
          <p:txBody>
            <a:bodyPr anchor="t" rtlCol="false" tIns="0" lIns="0" bIns="0" rIns="0">
              <a:spAutoFit/>
            </a:bodyPr>
            <a:lstStyle/>
            <a:p>
              <a:pPr algn="ctr" marL="0" indent="0" lvl="0">
                <a:lnSpc>
                  <a:spcPts val="6006"/>
                </a:lnSpc>
              </a:pPr>
              <a:r>
                <a:rPr lang="en-US" sz="4482">
                  <a:solidFill>
                    <a:srgbClr val="010707"/>
                  </a:solidFill>
                  <a:latin typeface="Impact"/>
                </a:rPr>
                <a:t>GROUP 6</a:t>
              </a:r>
            </a:p>
          </p:txBody>
        </p:sp>
        <p:sp>
          <p:nvSpPr>
            <p:cNvPr name="TextBox 12" id="12"/>
            <p:cNvSpPr txBox="true"/>
            <p:nvPr/>
          </p:nvSpPr>
          <p:spPr>
            <a:xfrm rot="0">
              <a:off x="0" y="1151748"/>
              <a:ext cx="6583070" cy="417687"/>
            </a:xfrm>
            <a:prstGeom prst="rect">
              <a:avLst/>
            </a:prstGeom>
          </p:spPr>
          <p:txBody>
            <a:bodyPr anchor="t" rtlCol="false" tIns="0" lIns="0" bIns="0" rIns="0">
              <a:spAutoFit/>
            </a:bodyPr>
            <a:lstStyle/>
            <a:p>
              <a:pPr>
                <a:lnSpc>
                  <a:spcPts val="2552"/>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43461" y="943141"/>
            <a:ext cx="12601078" cy="840071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816554" y="714124"/>
            <a:ext cx="10596417" cy="1852930"/>
          </a:xfrm>
          <a:prstGeom prst="rect">
            <a:avLst/>
          </a:prstGeom>
        </p:spPr>
        <p:txBody>
          <a:bodyPr anchor="t" rtlCol="false" tIns="0" lIns="0" bIns="0" rIns="0">
            <a:spAutoFit/>
          </a:bodyPr>
          <a:lstStyle/>
          <a:p>
            <a:pPr marL="0" indent="0" lvl="0">
              <a:lnSpc>
                <a:spcPts val="7039"/>
              </a:lnSpc>
            </a:pPr>
            <a:r>
              <a:rPr lang="en-US" sz="6399" u="none">
                <a:solidFill>
                  <a:srgbClr val="010707"/>
                </a:solidFill>
                <a:latin typeface="Migra ExtraBold"/>
              </a:rPr>
              <a:t>STEP 3 - COUNTING NUMBER OF READS</a:t>
            </a:r>
          </a:p>
        </p:txBody>
      </p:sp>
      <p:grpSp>
        <p:nvGrpSpPr>
          <p:cNvPr name="Group 3" id="3"/>
          <p:cNvGrpSpPr>
            <a:grpSpLocks noChangeAspect="true"/>
          </p:cNvGrpSpPr>
          <p:nvPr/>
        </p:nvGrpSpPr>
        <p:grpSpPr>
          <a:xfrm rot="0">
            <a:off x="12214767" y="995553"/>
            <a:ext cx="7910215" cy="8776164"/>
            <a:chOff x="0" y="0"/>
            <a:chExt cx="5510530" cy="6113780"/>
          </a:xfrm>
        </p:grpSpPr>
        <p:sp>
          <p:nvSpPr>
            <p:cNvPr name="Freeform 4" id="4"/>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69908" r="-52022" t="0" b="0"/>
              </a:stretch>
            </a:blipFill>
          </p:spPr>
        </p:sp>
      </p:grpSp>
      <p:grpSp>
        <p:nvGrpSpPr>
          <p:cNvPr name="Group 5" id="5"/>
          <p:cNvGrpSpPr/>
          <p:nvPr/>
        </p:nvGrpSpPr>
        <p:grpSpPr>
          <a:xfrm rot="1062431">
            <a:off x="-1672156" y="-1159469"/>
            <a:ext cx="4282497" cy="3747185"/>
            <a:chOff x="0" y="0"/>
            <a:chExt cx="812800" cy="711200"/>
          </a:xfrm>
        </p:grpSpPr>
        <p:sp>
          <p:nvSpPr>
            <p:cNvPr name="Freeform 6" id="6"/>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7" id="7"/>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22919" y="6699466"/>
            <a:ext cx="1454370" cy="1486809"/>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152855" y="6641982"/>
            <a:ext cx="1923815" cy="1469095"/>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48420" y="6432766"/>
            <a:ext cx="1036529" cy="1544961"/>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212471" y="7102438"/>
            <a:ext cx="1305202" cy="548185"/>
          </a:xfrm>
          <a:prstGeom prst="rect">
            <a:avLst/>
          </a:prstGeom>
        </p:spPr>
      </p:pic>
      <p:sp>
        <p:nvSpPr>
          <p:cNvPr name="TextBox 12" id="12"/>
          <p:cNvSpPr txBox="true"/>
          <p:nvPr/>
        </p:nvSpPr>
        <p:spPr>
          <a:xfrm rot="0">
            <a:off x="1347132" y="3336507"/>
            <a:ext cx="9895960" cy="1172845"/>
          </a:xfrm>
          <a:prstGeom prst="rect">
            <a:avLst/>
          </a:prstGeom>
        </p:spPr>
        <p:txBody>
          <a:bodyPr anchor="t" rtlCol="false" tIns="0" lIns="0" bIns="0" rIns="0">
            <a:spAutoFit/>
          </a:bodyPr>
          <a:lstStyle/>
          <a:p>
            <a:pPr algn="l" marL="0" indent="0" lvl="0">
              <a:lnSpc>
                <a:spcPts val="3080"/>
              </a:lnSpc>
              <a:spcBef>
                <a:spcPct val="0"/>
              </a:spcBef>
            </a:pPr>
            <a:r>
              <a:rPr lang="en-US" sz="2200" spc="292">
                <a:solidFill>
                  <a:srgbClr val="010707"/>
                </a:solidFill>
                <a:latin typeface="Coco Gothic"/>
              </a:rPr>
              <a:t>TO COMPARE GENE EXPRESSION BETWEEN CONDITIONS, WE NEED TO QUANTIFY THE NUMBER OF READS PER GENE.</a:t>
            </a:r>
          </a:p>
        </p:txBody>
      </p:sp>
      <p:sp>
        <p:nvSpPr>
          <p:cNvPr name="TextBox 13" id="13"/>
          <p:cNvSpPr txBox="true"/>
          <p:nvPr/>
        </p:nvSpPr>
        <p:spPr>
          <a:xfrm rot="0">
            <a:off x="1347132" y="2719287"/>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WHY?</a:t>
            </a:r>
          </a:p>
        </p:txBody>
      </p:sp>
      <p:sp>
        <p:nvSpPr>
          <p:cNvPr name="TextBox 14" id="14"/>
          <p:cNvSpPr txBox="true"/>
          <p:nvPr/>
        </p:nvSpPr>
        <p:spPr>
          <a:xfrm rot="0">
            <a:off x="1028700" y="5259922"/>
            <a:ext cx="11156025" cy="1172845"/>
          </a:xfrm>
          <a:prstGeom prst="rect">
            <a:avLst/>
          </a:prstGeom>
        </p:spPr>
        <p:txBody>
          <a:bodyPr anchor="t" rtlCol="false" tIns="0" lIns="0" bIns="0" rIns="0">
            <a:spAutoFit/>
          </a:bodyPr>
          <a:lstStyle/>
          <a:p>
            <a:pPr algn="l" marL="474981" indent="-237491" lvl="1">
              <a:lnSpc>
                <a:spcPts val="3080"/>
              </a:lnSpc>
              <a:buFont typeface="Arial"/>
              <a:buChar char="•"/>
            </a:pPr>
            <a:r>
              <a:rPr lang="en-US" sz="2200" spc="292">
                <a:solidFill>
                  <a:srgbClr val="010707"/>
                </a:solidFill>
                <a:latin typeface="Coco Gothic"/>
              </a:rPr>
              <a:t>Strandness of the library must be determined for accurate counting of reads overlapping with genomic features.</a:t>
            </a:r>
          </a:p>
        </p:txBody>
      </p:sp>
      <p:sp>
        <p:nvSpPr>
          <p:cNvPr name="TextBox 15" id="15"/>
          <p:cNvSpPr txBox="true"/>
          <p:nvPr/>
        </p:nvSpPr>
        <p:spPr>
          <a:xfrm rot="0">
            <a:off x="1308504" y="4776052"/>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STRANDEDNESS</a:t>
            </a:r>
          </a:p>
        </p:txBody>
      </p:sp>
      <p:sp>
        <p:nvSpPr>
          <p:cNvPr name="TextBox 16" id="16"/>
          <p:cNvSpPr txBox="true"/>
          <p:nvPr/>
        </p:nvSpPr>
        <p:spPr>
          <a:xfrm rot="0">
            <a:off x="0" y="8376776"/>
            <a:ext cx="4081078" cy="1489710"/>
          </a:xfrm>
          <a:prstGeom prst="rect">
            <a:avLst/>
          </a:prstGeom>
        </p:spPr>
        <p:txBody>
          <a:bodyPr anchor="t" rtlCol="false" tIns="0" lIns="0" bIns="0" rIns="0">
            <a:spAutoFit/>
          </a:bodyPr>
          <a:lstStyle/>
          <a:p>
            <a:pPr algn="ctr">
              <a:lnSpc>
                <a:spcPts val="2940"/>
              </a:lnSpc>
            </a:pPr>
            <a:r>
              <a:rPr lang="en-US" sz="2100" spc="279">
                <a:solidFill>
                  <a:srgbClr val="010707"/>
                </a:solidFill>
                <a:latin typeface="Coco Gothic"/>
              </a:rPr>
              <a:t>Align reads evaluate counts in three strandness possibilities</a:t>
            </a:r>
          </a:p>
        </p:txBody>
      </p:sp>
      <p:sp>
        <p:nvSpPr>
          <p:cNvPr name="TextBox 17" id="17"/>
          <p:cNvSpPr txBox="true"/>
          <p:nvPr/>
        </p:nvSpPr>
        <p:spPr>
          <a:xfrm rot="0">
            <a:off x="4081078" y="8263144"/>
            <a:ext cx="4081078" cy="1118235"/>
          </a:xfrm>
          <a:prstGeom prst="rect">
            <a:avLst/>
          </a:prstGeom>
        </p:spPr>
        <p:txBody>
          <a:bodyPr anchor="t" rtlCol="false" tIns="0" lIns="0" bIns="0" rIns="0">
            <a:spAutoFit/>
          </a:bodyPr>
          <a:lstStyle/>
          <a:p>
            <a:pPr algn="ctr">
              <a:lnSpc>
                <a:spcPts val="2940"/>
              </a:lnSpc>
            </a:pPr>
            <a:r>
              <a:rPr lang="en-US" sz="2100" spc="279">
                <a:solidFill>
                  <a:srgbClr val="010707"/>
                </a:solidFill>
                <a:latin typeface="Coco Gothic"/>
              </a:rPr>
              <a:t>Determine library strandness from STAR results</a:t>
            </a:r>
          </a:p>
        </p:txBody>
      </p:sp>
      <p:sp>
        <p:nvSpPr>
          <p:cNvPr name="TextBox 18" id="18"/>
          <p:cNvSpPr txBox="true"/>
          <p:nvPr/>
        </p:nvSpPr>
        <p:spPr>
          <a:xfrm rot="0">
            <a:off x="8162156" y="8263144"/>
            <a:ext cx="4081078" cy="1489710"/>
          </a:xfrm>
          <a:prstGeom prst="rect">
            <a:avLst/>
          </a:prstGeom>
        </p:spPr>
        <p:txBody>
          <a:bodyPr anchor="t" rtlCol="false" tIns="0" lIns="0" bIns="0" rIns="0">
            <a:spAutoFit/>
          </a:bodyPr>
          <a:lstStyle/>
          <a:p>
            <a:pPr algn="ctr">
              <a:lnSpc>
                <a:spcPts val="2940"/>
              </a:lnSpc>
            </a:pPr>
            <a:r>
              <a:rPr lang="en-US" sz="2100" spc="279">
                <a:solidFill>
                  <a:srgbClr val="010707"/>
                </a:solidFill>
                <a:latin typeface="Coco Gothic"/>
              </a:rPr>
              <a:t>Use star to count reads per gene and generate a table with counts mapped</a:t>
            </a:r>
          </a:p>
        </p:txBody>
      </p:sp>
      <p:pic>
        <p:nvPicPr>
          <p:cNvPr name="Picture 19" id="1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509555" y="7102438"/>
            <a:ext cx="1305202" cy="548185"/>
          </a:xfrm>
          <a:prstGeom prst="rect">
            <a:avLst/>
          </a:prstGeom>
        </p:spPr>
      </p:pic>
      <p:pic>
        <p:nvPicPr>
          <p:cNvPr name="Picture 20" id="2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484979" y="2693616"/>
            <a:ext cx="663149" cy="566691"/>
          </a:xfrm>
          <a:prstGeom prst="rect">
            <a:avLst/>
          </a:prstGeom>
        </p:spPr>
      </p:pic>
      <p:pic>
        <p:nvPicPr>
          <p:cNvPr name="Picture 21" id="2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469092" y="4712281"/>
            <a:ext cx="663149" cy="56669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00125" y="1496234"/>
            <a:ext cx="10596417" cy="1852930"/>
          </a:xfrm>
          <a:prstGeom prst="rect">
            <a:avLst/>
          </a:prstGeom>
        </p:spPr>
        <p:txBody>
          <a:bodyPr anchor="t" rtlCol="false" tIns="0" lIns="0" bIns="0" rIns="0">
            <a:spAutoFit/>
          </a:bodyPr>
          <a:lstStyle/>
          <a:p>
            <a:pPr marL="0" indent="0" lvl="0">
              <a:lnSpc>
                <a:spcPts val="7039"/>
              </a:lnSpc>
            </a:pPr>
            <a:r>
              <a:rPr lang="en-US" sz="6399" u="none">
                <a:solidFill>
                  <a:srgbClr val="010707"/>
                </a:solidFill>
                <a:latin typeface="Migra ExtraBold"/>
              </a:rPr>
              <a:t>STEP 4 - DIFFERENTIAL EXPRESSION ANALYSIS</a:t>
            </a:r>
          </a:p>
        </p:txBody>
      </p:sp>
      <p:sp>
        <p:nvSpPr>
          <p:cNvPr name="TextBox 3" id="3"/>
          <p:cNvSpPr txBox="true"/>
          <p:nvPr/>
        </p:nvSpPr>
        <p:spPr>
          <a:xfrm rot="0">
            <a:off x="1360274" y="4857637"/>
            <a:ext cx="7893766" cy="12725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319">
                <a:solidFill>
                  <a:srgbClr val="010707"/>
                </a:solidFill>
                <a:latin typeface="Coco Gothic"/>
              </a:rPr>
              <a:t>NORMALISE DATASET AND GENERATE A SINGLE FILE WITH ALL SAMPLE DATA</a:t>
            </a:r>
          </a:p>
        </p:txBody>
      </p:sp>
      <p:grpSp>
        <p:nvGrpSpPr>
          <p:cNvPr name="Group 4" id="4"/>
          <p:cNvGrpSpPr>
            <a:grpSpLocks noChangeAspect="true"/>
          </p:cNvGrpSpPr>
          <p:nvPr/>
        </p:nvGrpSpPr>
        <p:grpSpPr>
          <a:xfrm rot="0">
            <a:off x="12214767" y="995553"/>
            <a:ext cx="7910215" cy="8776164"/>
            <a:chOff x="0" y="0"/>
            <a:chExt cx="5510530" cy="6113780"/>
          </a:xfrm>
        </p:grpSpPr>
        <p:sp>
          <p:nvSpPr>
            <p:cNvPr name="Freeform 5" id="5"/>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50859" r="-34083" t="0" b="0"/>
              </a:stretch>
            </a:blipFill>
          </p:spPr>
        </p:sp>
      </p:grpSp>
      <p:sp>
        <p:nvSpPr>
          <p:cNvPr name="TextBox 6" id="6"/>
          <p:cNvSpPr txBox="true"/>
          <p:nvPr/>
        </p:nvSpPr>
        <p:spPr>
          <a:xfrm rot="0">
            <a:off x="1360274" y="6557610"/>
            <a:ext cx="7893766" cy="8534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319">
                <a:solidFill>
                  <a:srgbClr val="010707"/>
                </a:solidFill>
                <a:latin typeface="Coco Gothic"/>
              </a:rPr>
              <a:t>PLOT PCA AND SAMPLE-TO-SAMPLE DISTANCE </a:t>
            </a:r>
          </a:p>
        </p:txBody>
      </p:sp>
      <p:sp>
        <p:nvSpPr>
          <p:cNvPr name="TextBox 7" id="7"/>
          <p:cNvSpPr txBox="true"/>
          <p:nvPr/>
        </p:nvSpPr>
        <p:spPr>
          <a:xfrm rot="0">
            <a:off x="1360274" y="7877775"/>
            <a:ext cx="7893766" cy="8534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319">
                <a:solidFill>
                  <a:srgbClr val="010707"/>
                </a:solidFill>
                <a:latin typeface="Coco Gothic"/>
              </a:rPr>
              <a:t>GET DIFFERENTIALLY EXPRESSED GENES</a:t>
            </a:r>
          </a:p>
        </p:txBody>
      </p:sp>
      <p:grpSp>
        <p:nvGrpSpPr>
          <p:cNvPr name="Group 8" id="8"/>
          <p:cNvGrpSpPr/>
          <p:nvPr/>
        </p:nvGrpSpPr>
        <p:grpSpPr>
          <a:xfrm rot="1062431">
            <a:off x="-1672156" y="-1159469"/>
            <a:ext cx="4282497" cy="3747185"/>
            <a:chOff x="0" y="0"/>
            <a:chExt cx="812800" cy="711200"/>
          </a:xfrm>
        </p:grpSpPr>
        <p:sp>
          <p:nvSpPr>
            <p:cNvPr name="Freeform 9" id="9"/>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10" id="10"/>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890852" y="3889184"/>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OBJECTIVES</a:t>
            </a:r>
          </a:p>
        </p:txBody>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3863514"/>
            <a:ext cx="663149" cy="56669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5793580" cy="1693327"/>
          </a:xfrm>
          <a:prstGeom prst="rect">
            <a:avLst/>
          </a:prstGeom>
        </p:spPr>
        <p:txBody>
          <a:bodyPr anchor="t" rtlCol="false" tIns="0" lIns="0" bIns="0" rIns="0">
            <a:spAutoFit/>
          </a:bodyPr>
          <a:lstStyle/>
          <a:p>
            <a:pPr marL="0" indent="0" lvl="0">
              <a:lnSpc>
                <a:spcPts val="6416"/>
              </a:lnSpc>
            </a:pPr>
            <a:r>
              <a:rPr lang="en-US" sz="5832">
                <a:solidFill>
                  <a:srgbClr val="010707"/>
                </a:solidFill>
                <a:latin typeface="Migra ExtraBold"/>
              </a:rPr>
              <a:t>USES DEseq TO NORMALISE DATA OVER CONVENTIONAL PROCEDURES</a:t>
            </a:r>
          </a:p>
        </p:txBody>
      </p:sp>
      <p:grpSp>
        <p:nvGrpSpPr>
          <p:cNvPr name="Group 3" id="3"/>
          <p:cNvGrpSpPr/>
          <p:nvPr/>
        </p:nvGrpSpPr>
        <p:grpSpPr>
          <a:xfrm rot="1062431">
            <a:off x="-1672156" y="-1159469"/>
            <a:ext cx="4282497" cy="3747185"/>
            <a:chOff x="0" y="0"/>
            <a:chExt cx="812800" cy="711200"/>
          </a:xfrm>
        </p:grpSpPr>
        <p:sp>
          <p:nvSpPr>
            <p:cNvPr name="Freeform 4" id="4"/>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5" id="5"/>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4069" y="4285796"/>
            <a:ext cx="663149" cy="566691"/>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4069" y="3211240"/>
            <a:ext cx="663149" cy="566691"/>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985631" y="6415086"/>
            <a:ext cx="13448132" cy="3661272"/>
          </a:xfrm>
          <a:prstGeom prst="rect">
            <a:avLst/>
          </a:prstGeom>
        </p:spPr>
      </p:pic>
      <p:sp>
        <p:nvSpPr>
          <p:cNvPr name="TextBox 9" id="9"/>
          <p:cNvSpPr txBox="true"/>
          <p:nvPr/>
        </p:nvSpPr>
        <p:spPr>
          <a:xfrm rot="0">
            <a:off x="2376931" y="3257096"/>
            <a:ext cx="14640761" cy="40830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USES SEQUENCING DEPTH AND NORMALISATION AND LIBRARY COMPOSITION</a:t>
            </a:r>
          </a:p>
        </p:txBody>
      </p:sp>
      <p:sp>
        <p:nvSpPr>
          <p:cNvPr name="TextBox 10" id="10"/>
          <p:cNvSpPr txBox="true"/>
          <p:nvPr/>
        </p:nvSpPr>
        <p:spPr>
          <a:xfrm rot="0">
            <a:off x="2376931" y="4331651"/>
            <a:ext cx="13994380" cy="40830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RPKM OR TPM DON'T ACCOUNT OF DIFFERENCE IN LIBRARY COMPOSITION</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4069" y="5248320"/>
            <a:ext cx="663149" cy="566691"/>
          </a:xfrm>
          <a:prstGeom prst="rect">
            <a:avLst/>
          </a:prstGeom>
        </p:spPr>
      </p:pic>
      <p:sp>
        <p:nvSpPr>
          <p:cNvPr name="TextBox 12" id="12"/>
          <p:cNvSpPr txBox="true"/>
          <p:nvPr/>
        </p:nvSpPr>
        <p:spPr>
          <a:xfrm rot="0">
            <a:off x="2376931" y="5406706"/>
            <a:ext cx="12665533" cy="40830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ABOUT 17000 GENES BETWEEN THE 7 SAMPLES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28700" y="714124"/>
            <a:ext cx="14308532"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PRINCIPLE COMPONENT ANALYSIS</a:t>
            </a:r>
          </a:p>
        </p:txBody>
      </p:sp>
      <p:grpSp>
        <p:nvGrpSpPr>
          <p:cNvPr name="Group 3" id="3"/>
          <p:cNvGrpSpPr/>
          <p:nvPr/>
        </p:nvGrpSpPr>
        <p:grpSpPr>
          <a:xfrm rot="1062431">
            <a:off x="-1672156" y="-1159469"/>
            <a:ext cx="4282497" cy="3747185"/>
            <a:chOff x="0" y="0"/>
            <a:chExt cx="812800" cy="711200"/>
          </a:xfrm>
        </p:grpSpPr>
        <p:sp>
          <p:nvSpPr>
            <p:cNvPr name="Freeform 4" id="4"/>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5" id="5"/>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6" id="6"/>
          <p:cNvPicPr>
            <a:picLocks noChangeAspect="true"/>
          </p:cNvPicPr>
          <p:nvPr/>
        </p:nvPicPr>
        <p:blipFill>
          <a:blip r:embed="rId2"/>
          <a:srcRect l="0" t="0" r="0" b="0"/>
          <a:stretch>
            <a:fillRect/>
          </a:stretch>
        </p:blipFill>
        <p:spPr>
          <a:xfrm flipH="false" flipV="false" rot="0">
            <a:off x="4740440" y="2365772"/>
            <a:ext cx="8807119" cy="6892528"/>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3517021" y="1028700"/>
            <a:ext cx="12164500" cy="967105"/>
          </a:xfrm>
          <a:prstGeom prst="rect">
            <a:avLst/>
          </a:prstGeom>
        </p:spPr>
        <p:txBody>
          <a:bodyPr anchor="t" rtlCol="false" tIns="0" lIns="0" bIns="0" rIns="0">
            <a:spAutoFit/>
          </a:bodyPr>
          <a:lstStyle/>
          <a:p>
            <a:pPr algn="ctr" marL="0" indent="0" lvl="0">
              <a:lnSpc>
                <a:spcPts val="7039"/>
              </a:lnSpc>
            </a:pPr>
            <a:r>
              <a:rPr lang="en-US" sz="6399">
                <a:solidFill>
                  <a:srgbClr val="010707"/>
                </a:solidFill>
                <a:latin typeface="Migra ExtraBold"/>
              </a:rPr>
              <a:t>DISTANCE BETWEEN SAMPLES</a:t>
            </a:r>
          </a:p>
        </p:txBody>
      </p:sp>
      <p:grpSp>
        <p:nvGrpSpPr>
          <p:cNvPr name="Group 3" id="3"/>
          <p:cNvGrpSpPr/>
          <p:nvPr/>
        </p:nvGrpSpPr>
        <p:grpSpPr>
          <a:xfrm rot="1062431">
            <a:off x="-1672156" y="-1159469"/>
            <a:ext cx="4282497" cy="3747185"/>
            <a:chOff x="0" y="0"/>
            <a:chExt cx="812800" cy="711200"/>
          </a:xfrm>
        </p:grpSpPr>
        <p:sp>
          <p:nvSpPr>
            <p:cNvPr name="Freeform 4" id="4"/>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5" id="5"/>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6" id="6"/>
          <p:cNvPicPr>
            <a:picLocks noChangeAspect="true"/>
          </p:cNvPicPr>
          <p:nvPr/>
        </p:nvPicPr>
        <p:blipFill>
          <a:blip r:embed="rId2"/>
          <a:srcRect l="306" t="0" r="894" b="0"/>
          <a:stretch>
            <a:fillRect/>
          </a:stretch>
        </p:blipFill>
        <p:spPr>
          <a:xfrm flipH="false" flipV="false" rot="0">
            <a:off x="5129521" y="1995805"/>
            <a:ext cx="8028959" cy="8082657"/>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28700" y="1609662"/>
            <a:ext cx="10596417"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RESULT AND ANNOTATION</a:t>
            </a:r>
          </a:p>
        </p:txBody>
      </p:sp>
      <p:grpSp>
        <p:nvGrpSpPr>
          <p:cNvPr name="Group 3" id="3"/>
          <p:cNvGrpSpPr/>
          <p:nvPr/>
        </p:nvGrpSpPr>
        <p:grpSpPr>
          <a:xfrm rot="1062431">
            <a:off x="-1672156" y="-1016594"/>
            <a:ext cx="4282497" cy="3747185"/>
            <a:chOff x="0" y="0"/>
            <a:chExt cx="812800" cy="711200"/>
          </a:xfrm>
        </p:grpSpPr>
        <p:sp>
          <p:nvSpPr>
            <p:cNvPr name="Freeform 4" id="4"/>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5" id="5"/>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1870" y="2869912"/>
            <a:ext cx="663149" cy="566691"/>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1870" y="3870451"/>
            <a:ext cx="663149" cy="56669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1870" y="5003030"/>
            <a:ext cx="663149" cy="566691"/>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1870" y="8233275"/>
            <a:ext cx="663149" cy="566691"/>
          </a:xfrm>
          <a:prstGeom prst="rect">
            <a:avLst/>
          </a:prstGeom>
        </p:spPr>
      </p:pic>
      <p:grpSp>
        <p:nvGrpSpPr>
          <p:cNvPr name="Group 10" id="10"/>
          <p:cNvGrpSpPr/>
          <p:nvPr/>
        </p:nvGrpSpPr>
        <p:grpSpPr>
          <a:xfrm rot="0">
            <a:off x="2197746" y="6166128"/>
            <a:ext cx="3297388" cy="820095"/>
            <a:chOff x="0" y="0"/>
            <a:chExt cx="868448" cy="215992"/>
          </a:xfrm>
        </p:grpSpPr>
        <p:sp>
          <p:nvSpPr>
            <p:cNvPr name="Freeform 11" id="11"/>
            <p:cNvSpPr/>
            <p:nvPr/>
          </p:nvSpPr>
          <p:spPr>
            <a:xfrm flipH="false" flipV="false">
              <a:off x="0" y="0"/>
              <a:ext cx="868448" cy="215992"/>
            </a:xfrm>
            <a:custGeom>
              <a:avLst/>
              <a:gdLst/>
              <a:ahLst/>
              <a:cxnLst/>
              <a:rect r="r" b="b" t="t" l="l"/>
              <a:pathLst>
                <a:path h="215992" w="868448">
                  <a:moveTo>
                    <a:pt x="107996" y="0"/>
                  </a:moveTo>
                  <a:lnTo>
                    <a:pt x="760452" y="0"/>
                  </a:lnTo>
                  <a:cubicBezTo>
                    <a:pt x="789094" y="0"/>
                    <a:pt x="816563" y="11378"/>
                    <a:pt x="836817" y="31631"/>
                  </a:cubicBezTo>
                  <a:cubicBezTo>
                    <a:pt x="857070" y="51885"/>
                    <a:pt x="868448" y="79354"/>
                    <a:pt x="868448" y="107996"/>
                  </a:cubicBezTo>
                  <a:lnTo>
                    <a:pt x="868448" y="107996"/>
                  </a:lnTo>
                  <a:cubicBezTo>
                    <a:pt x="868448" y="167641"/>
                    <a:pt x="820096" y="215992"/>
                    <a:pt x="760452" y="215992"/>
                  </a:cubicBezTo>
                  <a:lnTo>
                    <a:pt x="107996" y="215992"/>
                  </a:lnTo>
                  <a:cubicBezTo>
                    <a:pt x="48351" y="215992"/>
                    <a:pt x="0" y="167641"/>
                    <a:pt x="0" y="107996"/>
                  </a:cubicBezTo>
                  <a:lnTo>
                    <a:pt x="0" y="107996"/>
                  </a:lnTo>
                  <a:cubicBezTo>
                    <a:pt x="0" y="48351"/>
                    <a:pt x="48351" y="0"/>
                    <a:pt x="107996" y="0"/>
                  </a:cubicBezTo>
                  <a:close/>
                </a:path>
              </a:pathLst>
            </a:custGeom>
            <a:solidFill>
              <a:srgbClr val="8956D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079"/>
                </a:lnSpc>
              </a:pPr>
              <a:r>
                <a:rPr lang="en-US" sz="2199" spc="659">
                  <a:solidFill>
                    <a:srgbClr val="FFFFFF"/>
                  </a:solidFill>
                  <a:latin typeface="Inter Bold"/>
                </a:rPr>
                <a:t>17,559 Genes</a:t>
              </a:r>
            </a:p>
          </p:txBody>
        </p:sp>
      </p:grpSp>
      <p:grpSp>
        <p:nvGrpSpPr>
          <p:cNvPr name="Group 13" id="13"/>
          <p:cNvGrpSpPr/>
          <p:nvPr/>
        </p:nvGrpSpPr>
        <p:grpSpPr>
          <a:xfrm rot="0">
            <a:off x="6363343" y="6166128"/>
            <a:ext cx="3297388" cy="820095"/>
            <a:chOff x="0" y="0"/>
            <a:chExt cx="868448" cy="215992"/>
          </a:xfrm>
        </p:grpSpPr>
        <p:sp>
          <p:nvSpPr>
            <p:cNvPr name="Freeform 14" id="14"/>
            <p:cNvSpPr/>
            <p:nvPr/>
          </p:nvSpPr>
          <p:spPr>
            <a:xfrm flipH="false" flipV="false">
              <a:off x="0" y="0"/>
              <a:ext cx="868448" cy="215992"/>
            </a:xfrm>
            <a:custGeom>
              <a:avLst/>
              <a:gdLst/>
              <a:ahLst/>
              <a:cxnLst/>
              <a:rect r="r" b="b" t="t" l="l"/>
              <a:pathLst>
                <a:path h="215992" w="868448">
                  <a:moveTo>
                    <a:pt x="107996" y="0"/>
                  </a:moveTo>
                  <a:lnTo>
                    <a:pt x="760452" y="0"/>
                  </a:lnTo>
                  <a:cubicBezTo>
                    <a:pt x="789094" y="0"/>
                    <a:pt x="816563" y="11378"/>
                    <a:pt x="836817" y="31631"/>
                  </a:cubicBezTo>
                  <a:cubicBezTo>
                    <a:pt x="857070" y="51885"/>
                    <a:pt x="868448" y="79354"/>
                    <a:pt x="868448" y="107996"/>
                  </a:cubicBezTo>
                  <a:lnTo>
                    <a:pt x="868448" y="107996"/>
                  </a:lnTo>
                  <a:cubicBezTo>
                    <a:pt x="868448" y="167641"/>
                    <a:pt x="820096" y="215992"/>
                    <a:pt x="760452" y="215992"/>
                  </a:cubicBezTo>
                  <a:lnTo>
                    <a:pt x="107996" y="215992"/>
                  </a:lnTo>
                  <a:cubicBezTo>
                    <a:pt x="48351" y="215992"/>
                    <a:pt x="0" y="167641"/>
                    <a:pt x="0" y="107996"/>
                  </a:cubicBezTo>
                  <a:lnTo>
                    <a:pt x="0" y="107996"/>
                  </a:lnTo>
                  <a:cubicBezTo>
                    <a:pt x="0" y="48351"/>
                    <a:pt x="48351" y="0"/>
                    <a:pt x="107996" y="0"/>
                  </a:cubicBezTo>
                  <a:close/>
                </a:path>
              </a:pathLst>
            </a:custGeom>
            <a:solidFill>
              <a:srgbClr val="8956DB"/>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079"/>
                </a:lnSpc>
              </a:pPr>
              <a:r>
                <a:rPr lang="en-US" sz="2199" spc="659">
                  <a:solidFill>
                    <a:srgbClr val="FFFFFF"/>
                  </a:solidFill>
                  <a:latin typeface="Inter Bold"/>
                </a:rPr>
                <a:t>1,091 Genes</a:t>
              </a:r>
            </a:p>
          </p:txBody>
        </p:sp>
      </p:grpSp>
      <p:grpSp>
        <p:nvGrpSpPr>
          <p:cNvPr name="Group 16" id="16"/>
          <p:cNvGrpSpPr/>
          <p:nvPr/>
        </p:nvGrpSpPr>
        <p:grpSpPr>
          <a:xfrm rot="0">
            <a:off x="10528940" y="6166128"/>
            <a:ext cx="3297388" cy="820095"/>
            <a:chOff x="0" y="0"/>
            <a:chExt cx="868448" cy="215992"/>
          </a:xfrm>
        </p:grpSpPr>
        <p:sp>
          <p:nvSpPr>
            <p:cNvPr name="Freeform 17" id="17"/>
            <p:cNvSpPr/>
            <p:nvPr/>
          </p:nvSpPr>
          <p:spPr>
            <a:xfrm flipH="false" flipV="false">
              <a:off x="0" y="0"/>
              <a:ext cx="868448" cy="215992"/>
            </a:xfrm>
            <a:custGeom>
              <a:avLst/>
              <a:gdLst/>
              <a:ahLst/>
              <a:cxnLst/>
              <a:rect r="r" b="b" t="t" l="l"/>
              <a:pathLst>
                <a:path h="215992" w="868448">
                  <a:moveTo>
                    <a:pt x="107996" y="0"/>
                  </a:moveTo>
                  <a:lnTo>
                    <a:pt x="760452" y="0"/>
                  </a:lnTo>
                  <a:cubicBezTo>
                    <a:pt x="789094" y="0"/>
                    <a:pt x="816563" y="11378"/>
                    <a:pt x="836817" y="31631"/>
                  </a:cubicBezTo>
                  <a:cubicBezTo>
                    <a:pt x="857070" y="51885"/>
                    <a:pt x="868448" y="79354"/>
                    <a:pt x="868448" y="107996"/>
                  </a:cubicBezTo>
                  <a:lnTo>
                    <a:pt x="868448" y="107996"/>
                  </a:lnTo>
                  <a:cubicBezTo>
                    <a:pt x="868448" y="167641"/>
                    <a:pt x="820096" y="215992"/>
                    <a:pt x="760452" y="215992"/>
                  </a:cubicBezTo>
                  <a:lnTo>
                    <a:pt x="107996" y="215992"/>
                  </a:lnTo>
                  <a:cubicBezTo>
                    <a:pt x="48351" y="215992"/>
                    <a:pt x="0" y="167641"/>
                    <a:pt x="0" y="107996"/>
                  </a:cubicBezTo>
                  <a:lnTo>
                    <a:pt x="0" y="107996"/>
                  </a:lnTo>
                  <a:cubicBezTo>
                    <a:pt x="0" y="48351"/>
                    <a:pt x="48351" y="0"/>
                    <a:pt x="107996" y="0"/>
                  </a:cubicBezTo>
                  <a:close/>
                </a:path>
              </a:pathLst>
            </a:custGeom>
            <a:solidFill>
              <a:srgbClr val="8956DB"/>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079"/>
                </a:lnSpc>
              </a:pPr>
              <a:r>
                <a:rPr lang="en-US" sz="2199" spc="659">
                  <a:solidFill>
                    <a:srgbClr val="FFFFFF"/>
                  </a:solidFill>
                  <a:latin typeface="Inter Bold"/>
                </a:rPr>
                <a:t>130 Genes</a:t>
              </a:r>
            </a:p>
          </p:txBody>
        </p:sp>
      </p:grpSp>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85734" y="6431904"/>
            <a:ext cx="687009" cy="288544"/>
          </a:xfrm>
          <a:prstGeom prst="rect">
            <a:avLst/>
          </a:prstGeom>
        </p:spPr>
      </p:pic>
      <p:sp>
        <p:nvSpPr>
          <p:cNvPr name="TextBox 20" id="20"/>
          <p:cNvSpPr txBox="true"/>
          <p:nvPr/>
        </p:nvSpPr>
        <p:spPr>
          <a:xfrm rot="0">
            <a:off x="2409035" y="2938310"/>
            <a:ext cx="9768600" cy="391795"/>
          </a:xfrm>
          <a:prstGeom prst="rect">
            <a:avLst/>
          </a:prstGeom>
        </p:spPr>
        <p:txBody>
          <a:bodyPr anchor="t" rtlCol="false" tIns="0" lIns="0" bIns="0" rIns="0">
            <a:spAutoFit/>
          </a:bodyPr>
          <a:lstStyle/>
          <a:p>
            <a:pPr algn="l" marL="0" indent="0" lvl="0">
              <a:lnSpc>
                <a:spcPts val="3080"/>
              </a:lnSpc>
              <a:spcBef>
                <a:spcPct val="0"/>
              </a:spcBef>
            </a:pPr>
            <a:r>
              <a:rPr lang="en-US" sz="2200" spc="292">
                <a:solidFill>
                  <a:srgbClr val="010707"/>
                </a:solidFill>
                <a:latin typeface="Coco Gothic"/>
              </a:rPr>
              <a:t>PVALUE ADJUSTED FOR COMPARISON ACROSS GENES</a:t>
            </a:r>
          </a:p>
        </p:txBody>
      </p:sp>
      <p:sp>
        <p:nvSpPr>
          <p:cNvPr name="TextBox 21" id="21"/>
          <p:cNvSpPr txBox="true"/>
          <p:nvPr/>
        </p:nvSpPr>
        <p:spPr>
          <a:xfrm rot="0">
            <a:off x="2409035" y="3916307"/>
            <a:ext cx="13830740" cy="40830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LOG FOLD CHANGE VALUES USED TO DETERMINED EXPRESSION OF GENES</a:t>
            </a:r>
          </a:p>
        </p:txBody>
      </p:sp>
      <p:sp>
        <p:nvSpPr>
          <p:cNvPr name="TextBox 22" id="22"/>
          <p:cNvSpPr txBox="true"/>
          <p:nvPr/>
        </p:nvSpPr>
        <p:spPr>
          <a:xfrm rot="0">
            <a:off x="2409035" y="8309475"/>
            <a:ext cx="12066711" cy="80835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ADD ATTRIBUTES TO GENES TO MAKE DATA INTUITIVE AND DIGESTIBLE</a:t>
            </a:r>
          </a:p>
        </p:txBody>
      </p:sp>
      <p:sp>
        <p:nvSpPr>
          <p:cNvPr name="TextBox 23" id="23"/>
          <p:cNvSpPr txBox="true"/>
          <p:nvPr/>
        </p:nvSpPr>
        <p:spPr>
          <a:xfrm rot="0">
            <a:off x="2378251" y="5024399"/>
            <a:ext cx="13531498" cy="808355"/>
          </a:xfrm>
          <a:prstGeom prst="rect">
            <a:avLst/>
          </a:prstGeom>
        </p:spPr>
        <p:txBody>
          <a:bodyPr anchor="t" rtlCol="false" tIns="0" lIns="0" bIns="0" rIns="0">
            <a:spAutoFit/>
          </a:bodyPr>
          <a:lstStyle/>
          <a:p>
            <a:pPr>
              <a:lnSpc>
                <a:spcPts val="3220"/>
              </a:lnSpc>
            </a:pPr>
            <a:r>
              <a:rPr lang="en-US" sz="2300" spc="305">
                <a:solidFill>
                  <a:srgbClr val="010707"/>
                </a:solidFill>
                <a:latin typeface="Coco Gothic"/>
              </a:rPr>
              <a:t>SELECT GENES BASED ON PVALUE &lt;0.05 AND ABSOLUTE </a:t>
            </a:r>
          </a:p>
          <a:p>
            <a:pPr algn="l" marL="0" indent="0" lvl="0">
              <a:lnSpc>
                <a:spcPts val="3220"/>
              </a:lnSpc>
              <a:spcBef>
                <a:spcPct val="0"/>
              </a:spcBef>
            </a:pPr>
            <a:r>
              <a:rPr lang="en-US" sz="2300" spc="305">
                <a:solidFill>
                  <a:srgbClr val="010707"/>
                </a:solidFill>
                <a:latin typeface="Coco Gothic"/>
              </a:rPr>
              <a:t>LOG FC VALUED &gt; 1</a:t>
            </a:r>
          </a:p>
        </p:txBody>
      </p:sp>
      <p:sp>
        <p:nvSpPr>
          <p:cNvPr name="TextBox 24" id="24"/>
          <p:cNvSpPr txBox="true"/>
          <p:nvPr/>
        </p:nvSpPr>
        <p:spPr>
          <a:xfrm rot="0">
            <a:off x="3259909" y="7281499"/>
            <a:ext cx="1173063"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00000"/>
                </a:solidFill>
                <a:latin typeface="Canva Sans Bold"/>
              </a:rPr>
              <a:t>Original</a:t>
            </a:r>
          </a:p>
        </p:txBody>
      </p:sp>
      <p:sp>
        <p:nvSpPr>
          <p:cNvPr name="TextBox 25" id="25"/>
          <p:cNvSpPr txBox="true"/>
          <p:nvPr/>
        </p:nvSpPr>
        <p:spPr>
          <a:xfrm rot="0">
            <a:off x="6955705" y="7281499"/>
            <a:ext cx="2112665"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00000"/>
                </a:solidFill>
                <a:latin typeface="Canva Sans Bold"/>
              </a:rPr>
              <a:t>p-value cutoff</a:t>
            </a:r>
          </a:p>
        </p:txBody>
      </p:sp>
      <p:sp>
        <p:nvSpPr>
          <p:cNvPr name="TextBox 26" id="26"/>
          <p:cNvSpPr txBox="true"/>
          <p:nvPr/>
        </p:nvSpPr>
        <p:spPr>
          <a:xfrm rot="0">
            <a:off x="10525196" y="7281499"/>
            <a:ext cx="3304877"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00000"/>
                </a:solidFill>
                <a:latin typeface="Canva Sans Bold"/>
              </a:rPr>
              <a:t>p-value &amp; logFC cutoff</a:t>
            </a:r>
          </a:p>
        </p:txBody>
      </p:sp>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55982" y="6431904"/>
            <a:ext cx="687009" cy="288544"/>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28700" y="723837"/>
            <a:ext cx="10596417" cy="2738755"/>
          </a:xfrm>
          <a:prstGeom prst="rect">
            <a:avLst/>
          </a:prstGeom>
        </p:spPr>
        <p:txBody>
          <a:bodyPr anchor="t" rtlCol="false" tIns="0" lIns="0" bIns="0" rIns="0">
            <a:spAutoFit/>
          </a:bodyPr>
          <a:lstStyle/>
          <a:p>
            <a:pPr marL="0" indent="0" lvl="0">
              <a:lnSpc>
                <a:spcPts val="7039"/>
              </a:lnSpc>
            </a:pPr>
            <a:r>
              <a:rPr lang="en-US" sz="6399" u="none">
                <a:solidFill>
                  <a:srgbClr val="010707"/>
                </a:solidFill>
                <a:latin typeface="Migra ExtraBold"/>
              </a:rPr>
              <a:t>STEP 5 - FUNCTIONAL ENRICHMENT ANALYSIS OF DE GENES</a:t>
            </a:r>
          </a:p>
        </p:txBody>
      </p:sp>
      <p:grpSp>
        <p:nvGrpSpPr>
          <p:cNvPr name="Group 3" id="3"/>
          <p:cNvGrpSpPr>
            <a:grpSpLocks noChangeAspect="true"/>
          </p:cNvGrpSpPr>
          <p:nvPr/>
        </p:nvGrpSpPr>
        <p:grpSpPr>
          <a:xfrm rot="0">
            <a:off x="11625117" y="714124"/>
            <a:ext cx="7910215" cy="8776164"/>
            <a:chOff x="0" y="0"/>
            <a:chExt cx="5510530" cy="6113780"/>
          </a:xfrm>
        </p:grpSpPr>
        <p:sp>
          <p:nvSpPr>
            <p:cNvPr name="Freeform 4" id="4"/>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241" r="-80359" t="-4637" b="0"/>
              </a:stretch>
            </a:blipFill>
          </p:spPr>
        </p:sp>
      </p:grpSp>
      <p:grpSp>
        <p:nvGrpSpPr>
          <p:cNvPr name="Group 5" id="5"/>
          <p:cNvGrpSpPr/>
          <p:nvPr/>
        </p:nvGrpSpPr>
        <p:grpSpPr>
          <a:xfrm rot="1062431">
            <a:off x="-1672156" y="-1159469"/>
            <a:ext cx="4282497" cy="3747185"/>
            <a:chOff x="0" y="0"/>
            <a:chExt cx="812800" cy="711200"/>
          </a:xfrm>
        </p:grpSpPr>
        <p:sp>
          <p:nvSpPr>
            <p:cNvPr name="Freeform 6" id="6"/>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7" id="7"/>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49924" y="3704321"/>
            <a:ext cx="9096887" cy="1953895"/>
          </a:xfrm>
          <a:prstGeom prst="rect">
            <a:avLst/>
          </a:prstGeom>
        </p:spPr>
        <p:txBody>
          <a:bodyPr anchor="t" rtlCol="false" tIns="0" lIns="0" bIns="0" rIns="0">
            <a:spAutoFit/>
          </a:bodyPr>
          <a:lstStyle/>
          <a:p>
            <a:pPr algn="l">
              <a:lnSpc>
                <a:spcPts val="3080"/>
              </a:lnSpc>
              <a:spcBef>
                <a:spcPct val="0"/>
              </a:spcBef>
            </a:pPr>
            <a:r>
              <a:rPr lang="en-US" sz="2200" spc="292">
                <a:solidFill>
                  <a:srgbClr val="010707"/>
                </a:solidFill>
                <a:latin typeface="Coco Gothic"/>
              </a:rPr>
              <a:t>DE </a:t>
            </a:r>
            <a:r>
              <a:rPr lang="en-US" sz="2200" spc="292" u="none">
                <a:solidFill>
                  <a:srgbClr val="010707"/>
                </a:solidFill>
                <a:latin typeface="Coco Gothic"/>
              </a:rPr>
              <a:t>GENE FUNCTIONAL ENRICHMENT ANALYSIS IDENTIFIES OVER-REPRESENTED BIOLOGICAL PATHWAYS, FUNCTIONAL CATEGORIES, OR GENE SETS IN A GIVEN LIST OF GENES OR PROTEINS.</a:t>
            </a:r>
          </a:p>
          <a:p>
            <a:pPr algn="l" marL="0" indent="0" lvl="0">
              <a:lnSpc>
                <a:spcPts val="3080"/>
              </a:lnSpc>
              <a:spcBef>
                <a:spcPct val="0"/>
              </a:spcBef>
            </a:pPr>
          </a:p>
        </p:txBody>
      </p:sp>
      <p:sp>
        <p:nvSpPr>
          <p:cNvPr name="TextBox 9" id="9"/>
          <p:cNvSpPr txBox="true"/>
          <p:nvPr/>
        </p:nvSpPr>
        <p:spPr>
          <a:xfrm rot="0">
            <a:off x="1449924" y="5886816"/>
            <a:ext cx="7893766" cy="1608455"/>
          </a:xfrm>
          <a:prstGeom prst="rect">
            <a:avLst/>
          </a:prstGeom>
        </p:spPr>
        <p:txBody>
          <a:bodyPr anchor="t" rtlCol="false" tIns="0" lIns="0" bIns="0" rIns="0">
            <a:spAutoFit/>
          </a:bodyPr>
          <a:lstStyle/>
          <a:p>
            <a:pPr algn="l" marL="0" indent="0" lvl="0">
              <a:lnSpc>
                <a:spcPts val="3220"/>
              </a:lnSpc>
              <a:spcBef>
                <a:spcPct val="0"/>
              </a:spcBef>
            </a:pPr>
            <a:r>
              <a:rPr lang="en-US" sz="2300" spc="305">
                <a:solidFill>
                  <a:srgbClr val="010707"/>
                </a:solidFill>
                <a:latin typeface="Coco Gothic"/>
              </a:rPr>
              <a:t>GO TERMS DESCRIBE GENE FUNCTIONS IN MF, BP, AND CC CATEGORIES, PROVIDING A STANDARDIZED WAY TO DESCRIBE BIOLOGICAL PATHWAYS AND FUNCTIONS.</a:t>
            </a:r>
          </a:p>
        </p:txBody>
      </p:sp>
      <p:sp>
        <p:nvSpPr>
          <p:cNvPr name="TextBox 10" id="10"/>
          <p:cNvSpPr txBox="true"/>
          <p:nvPr/>
        </p:nvSpPr>
        <p:spPr>
          <a:xfrm rot="0">
            <a:off x="1449924" y="8220710"/>
            <a:ext cx="8668576" cy="2008505"/>
          </a:xfrm>
          <a:prstGeom prst="rect">
            <a:avLst/>
          </a:prstGeom>
        </p:spPr>
        <p:txBody>
          <a:bodyPr anchor="t" rtlCol="false" tIns="0" lIns="0" bIns="0" rIns="0">
            <a:spAutoFit/>
          </a:bodyPr>
          <a:lstStyle/>
          <a:p>
            <a:pPr algn="l">
              <a:lnSpc>
                <a:spcPts val="3220"/>
              </a:lnSpc>
              <a:spcBef>
                <a:spcPct val="0"/>
              </a:spcBef>
            </a:pPr>
            <a:r>
              <a:rPr lang="en-US" sz="2300" spc="305">
                <a:solidFill>
                  <a:srgbClr val="010707"/>
                </a:solidFill>
                <a:latin typeface="Coco Gothic"/>
              </a:rPr>
              <a:t>ENRIC</a:t>
            </a:r>
            <a:r>
              <a:rPr lang="en-US" sz="2300" spc="305" u="none">
                <a:solidFill>
                  <a:srgbClr val="010707"/>
                </a:solidFill>
                <a:latin typeface="Coco Gothic"/>
              </a:rPr>
              <a:t>HMENT ANALYSIS TYPICALLY INVOLVES TWO MAJOR STEPS: GENE SET ENRICHMENT ANALYSIS AND PATHWAY VISUALIZATION/INTERPRETATION.</a:t>
            </a:r>
          </a:p>
          <a:p>
            <a:pPr algn="l" marL="0" indent="0" lvl="0">
              <a:lnSpc>
                <a:spcPts val="3220"/>
              </a:lnSpc>
              <a:spcBef>
                <a:spcPct val="0"/>
              </a:spcBef>
            </a:pPr>
          </a:p>
        </p:txBody>
      </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9092" y="3761471"/>
            <a:ext cx="663149" cy="566691"/>
          </a:xfrm>
          <a:prstGeom prst="rect">
            <a:avLst/>
          </a:prstGeom>
        </p:spPr>
      </p:pic>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9092" y="5953491"/>
            <a:ext cx="663149" cy="566691"/>
          </a:xfrm>
          <a:prstGeom prst="rect">
            <a:avLst/>
          </a:prstGeom>
        </p:spPr>
      </p:pic>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9092" y="8206106"/>
            <a:ext cx="663149" cy="566691"/>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srcRect l="0" t="0" r="0" b="0"/>
          <a:stretch>
            <a:fillRect/>
          </a:stretch>
        </p:blipFill>
        <p:spPr>
          <a:xfrm flipH="false" flipV="false" rot="0">
            <a:off x="469092" y="1717780"/>
            <a:ext cx="10184153" cy="8445395"/>
          </a:xfrm>
          <a:prstGeom prst="rect">
            <a:avLst/>
          </a:prstGeom>
        </p:spPr>
      </p:pic>
      <p:sp>
        <p:nvSpPr>
          <p:cNvPr name="TextBox 6" id="6"/>
          <p:cNvSpPr txBox="true"/>
          <p:nvPr/>
        </p:nvSpPr>
        <p:spPr>
          <a:xfrm rot="0">
            <a:off x="11380132" y="2384026"/>
            <a:ext cx="6568128" cy="6898000"/>
          </a:xfrm>
          <a:prstGeom prst="rect">
            <a:avLst/>
          </a:prstGeom>
        </p:spPr>
        <p:txBody>
          <a:bodyPr anchor="t" rtlCol="false" tIns="0" lIns="0" bIns="0" rIns="0">
            <a:spAutoFit/>
          </a:bodyPr>
          <a:lstStyle/>
          <a:p>
            <a:pPr algn="ctr">
              <a:lnSpc>
                <a:spcPts val="2886"/>
              </a:lnSpc>
              <a:spcBef>
                <a:spcPct val="0"/>
              </a:spcBef>
            </a:pPr>
            <a:r>
              <a:rPr lang="en-US" sz="2061" spc="618">
                <a:solidFill>
                  <a:srgbClr val="000000"/>
                </a:solidFill>
                <a:latin typeface="Inter"/>
              </a:rPr>
              <a:t>THIS GRAPH SHOWS THE TOP 10 OVER-REPRESENTED CATEGORIES IN CC, BP, AND MF AS IDENTIFIED THROUGH ENRICHMENT ANALYSIS USING THE WALLENIUS METHOD. CC STANDS FOR CELLULAR COMPONENT, BP STANDS FOR BIOLOGICAL PROCESS, AND MF STANDS FOR MOLECULAR FUNCTION. THE WALLENIUS METHOD IS A STATISTICAL METHOD USED TO CORRECT FOR GENE SET SIZE BIAS IN ENRICHMENT ANALYSIS. THE PERCENTAGE OF GENES THAT ARE DIFFERENTIALLY EXPRESSED AND THE ENRICHMENT FACTOR ARE ALSO SHOWN.</a:t>
            </a:r>
          </a:p>
        </p:txBody>
      </p:sp>
      <p:sp>
        <p:nvSpPr>
          <p:cNvPr name="TextBox 7" id="7"/>
          <p:cNvSpPr txBox="true"/>
          <p:nvPr/>
        </p:nvSpPr>
        <p:spPr>
          <a:xfrm rot="0">
            <a:off x="518064" y="419433"/>
            <a:ext cx="16451533" cy="1182579"/>
          </a:xfrm>
          <a:prstGeom prst="rect">
            <a:avLst/>
          </a:prstGeom>
        </p:spPr>
        <p:txBody>
          <a:bodyPr anchor="t" rtlCol="false" tIns="0" lIns="0" bIns="0" rIns="0">
            <a:spAutoFit/>
          </a:bodyPr>
          <a:lstStyle/>
          <a:p>
            <a:pPr algn="ctr">
              <a:lnSpc>
                <a:spcPts val="4643"/>
              </a:lnSpc>
              <a:spcBef>
                <a:spcPct val="0"/>
              </a:spcBef>
            </a:pPr>
            <a:r>
              <a:rPr lang="en-US" sz="3316" spc="995" u="sng">
                <a:solidFill>
                  <a:srgbClr val="000000"/>
                </a:solidFill>
                <a:latin typeface="Migra ExtraBold"/>
              </a:rPr>
              <a:t>ENRICHMENT ANALYSIS RESULTS WITH WALLENIUS METHOD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215914"/>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srcRect l="0" t="0" r="18" b="0"/>
          <a:stretch>
            <a:fillRect/>
          </a:stretch>
        </p:blipFill>
        <p:spPr>
          <a:xfrm flipH="false" flipV="false" rot="0">
            <a:off x="1249549" y="70099"/>
            <a:ext cx="7007781" cy="10033912"/>
          </a:xfrm>
          <a:prstGeom prst="rect">
            <a:avLst/>
          </a:prstGeom>
        </p:spPr>
      </p:pic>
      <p:sp>
        <p:nvSpPr>
          <p:cNvPr name="TextBox 6" id="6"/>
          <p:cNvSpPr txBox="true"/>
          <p:nvPr/>
        </p:nvSpPr>
        <p:spPr>
          <a:xfrm rot="0">
            <a:off x="9012294" y="2470785"/>
            <a:ext cx="8247006" cy="6787515"/>
          </a:xfrm>
          <a:prstGeom prst="rect">
            <a:avLst/>
          </a:prstGeom>
        </p:spPr>
        <p:txBody>
          <a:bodyPr anchor="t" rtlCol="false" tIns="0" lIns="0" bIns="0" rIns="0">
            <a:spAutoFit/>
          </a:bodyPr>
          <a:lstStyle/>
          <a:p>
            <a:pPr marL="496569" indent="-248284" lvl="1">
              <a:lnSpc>
                <a:spcPts val="4139"/>
              </a:lnSpc>
              <a:buFont typeface="Arial"/>
              <a:buChar char="•"/>
            </a:pPr>
            <a:r>
              <a:rPr lang="en-US" sz="2299" spc="689">
                <a:solidFill>
                  <a:srgbClr val="000000"/>
                </a:solidFill>
                <a:latin typeface="Coco Gothic"/>
              </a:rPr>
              <a:t>REVIEWING THE TABLE CAN BE TIME-CONSUMING AND CUMBERSOME.</a:t>
            </a:r>
          </a:p>
          <a:p>
            <a:pPr>
              <a:lnSpc>
                <a:spcPts val="4139"/>
              </a:lnSpc>
            </a:pPr>
            <a:r>
              <a:rPr lang="en-US" sz="2299" spc="689">
                <a:solidFill>
                  <a:srgbClr val="000000"/>
                </a:solidFill>
                <a:latin typeface="Coco Gothic"/>
              </a:rPr>
              <a:t> </a:t>
            </a:r>
          </a:p>
          <a:p>
            <a:pPr marL="496569" indent="-248284" lvl="1">
              <a:lnSpc>
                <a:spcPts val="4139"/>
              </a:lnSpc>
              <a:buFont typeface="Arial"/>
              <a:buChar char="•"/>
            </a:pPr>
            <a:r>
              <a:rPr lang="en-US" sz="2299" spc="689">
                <a:solidFill>
                  <a:srgbClr val="000000"/>
                </a:solidFill>
                <a:latin typeface="Coco Gothic"/>
              </a:rPr>
              <a:t>TO BETTER VISUALIZE THIS INFORMATION, WE UTILIZED PATHVIEW.</a:t>
            </a:r>
          </a:p>
          <a:p>
            <a:pPr>
              <a:lnSpc>
                <a:spcPts val="4139"/>
              </a:lnSpc>
            </a:pPr>
          </a:p>
          <a:p>
            <a:pPr marL="496569" indent="-248284" lvl="1">
              <a:lnSpc>
                <a:spcPts val="4139"/>
              </a:lnSpc>
              <a:buFont typeface="Arial"/>
              <a:buChar char="•"/>
            </a:pPr>
            <a:r>
              <a:rPr lang="en-US" sz="2299" spc="689">
                <a:solidFill>
                  <a:srgbClr val="000000"/>
                </a:solidFill>
                <a:latin typeface="Coco Gothic"/>
              </a:rPr>
              <a:t>PATHVIEW IS A TOOL THAT AUTOMATICALLY GENERATES PATHWAY IMAGES WITH ADDED GENE INFORMATION, SUCH AS GENE EXPRESSION DATA.</a:t>
            </a:r>
          </a:p>
        </p:txBody>
      </p:sp>
      <p:sp>
        <p:nvSpPr>
          <p:cNvPr name="TextBox 7" id="7"/>
          <p:cNvSpPr txBox="true"/>
          <p:nvPr/>
        </p:nvSpPr>
        <p:spPr>
          <a:xfrm rot="0">
            <a:off x="9864701" y="1184908"/>
            <a:ext cx="10596417" cy="603250"/>
          </a:xfrm>
          <a:prstGeom prst="rect">
            <a:avLst/>
          </a:prstGeom>
        </p:spPr>
        <p:txBody>
          <a:bodyPr anchor="t" rtlCol="false" tIns="0" lIns="0" bIns="0" rIns="0">
            <a:spAutoFit/>
          </a:bodyPr>
          <a:lstStyle/>
          <a:p>
            <a:pPr marL="0" indent="0" lvl="0">
              <a:lnSpc>
                <a:spcPts val="4399"/>
              </a:lnSpc>
            </a:pPr>
            <a:r>
              <a:rPr lang="en-US" sz="3999">
                <a:solidFill>
                  <a:srgbClr val="010707"/>
                </a:solidFill>
                <a:latin typeface="Migra ExtraBold"/>
              </a:rPr>
              <a:t>KEGG PATHWAY GRAPH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2257006" y="828675"/>
            <a:ext cx="12801522" cy="1318272"/>
          </a:xfrm>
          <a:prstGeom prst="rect">
            <a:avLst/>
          </a:prstGeom>
        </p:spPr>
        <p:txBody>
          <a:bodyPr anchor="t" rtlCol="false" tIns="0" lIns="0" bIns="0" rIns="0">
            <a:spAutoFit/>
          </a:bodyPr>
          <a:lstStyle/>
          <a:p>
            <a:pPr>
              <a:lnSpc>
                <a:spcPts val="10289"/>
              </a:lnSpc>
            </a:pPr>
            <a:r>
              <a:rPr lang="en-US" sz="7349">
                <a:solidFill>
                  <a:srgbClr val="000000"/>
                </a:solidFill>
                <a:latin typeface="Migra ExtraBold"/>
              </a:rPr>
              <a:t>Background</a:t>
            </a:r>
          </a:p>
        </p:txBody>
      </p:sp>
      <p:sp>
        <p:nvSpPr>
          <p:cNvPr name="TextBox 6" id="6"/>
          <p:cNvSpPr txBox="true"/>
          <p:nvPr/>
        </p:nvSpPr>
        <p:spPr>
          <a:xfrm rot="0">
            <a:off x="767946" y="3288916"/>
            <a:ext cx="16790208" cy="5048377"/>
          </a:xfrm>
          <a:prstGeom prst="rect">
            <a:avLst/>
          </a:prstGeom>
        </p:spPr>
        <p:txBody>
          <a:bodyPr anchor="t" rtlCol="false" tIns="0" lIns="0" bIns="0" rIns="0">
            <a:spAutoFit/>
          </a:bodyPr>
          <a:lstStyle/>
          <a:p>
            <a:pPr algn="ctr">
              <a:lnSpc>
                <a:spcPts val="3717"/>
              </a:lnSpc>
            </a:pPr>
            <a:r>
              <a:rPr lang="en-US" sz="2199" spc="659">
                <a:solidFill>
                  <a:srgbClr val="000000"/>
                </a:solidFill>
                <a:latin typeface="Inter"/>
              </a:rPr>
              <a:t>IN THE STUDY OF BROOKS ET AL. 2011, THE AUTHORS IDENTIFIED GENES AND PATHWAYS REGULATED BY THE PASILLA GENE (THE DROSOPHILA HOMOLOG OF THE MAMMALIAN SPLICING REGULATORS NOVA-1 AND NOVA-2 PROTEINS)  USING RNA-SEQ DATA. THEY DEPLETED THE PASILLA (PS) GENE IN DROSOPHILA MELANOGASTER BY RNA INTERFERENCE (RNAI).</a:t>
            </a:r>
          </a:p>
          <a:p>
            <a:pPr algn="ctr">
              <a:lnSpc>
                <a:spcPts val="3717"/>
              </a:lnSpc>
            </a:pPr>
          </a:p>
          <a:p>
            <a:pPr algn="ctr">
              <a:lnSpc>
                <a:spcPts val="3717"/>
              </a:lnSpc>
            </a:pPr>
            <a:r>
              <a:rPr lang="en-US" sz="2199" spc="659">
                <a:solidFill>
                  <a:srgbClr val="000000"/>
                </a:solidFill>
                <a:latin typeface="Inter"/>
              </a:rPr>
              <a:t>Total RNA was then isolated and used to prepare both single-end and paired-end RNA-Seq libraries for treated (PS depleted) and untreated samples. These libraries were sequenced to obtain RNA-Seq reads for each sample. </a:t>
            </a:r>
          </a:p>
          <a:p>
            <a:pPr>
              <a:lnSpc>
                <a:spcPts val="29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srcRect l="0" t="0" r="0" b="0"/>
          <a:stretch>
            <a:fillRect/>
          </a:stretch>
        </p:blipFill>
        <p:spPr>
          <a:xfrm flipH="false" flipV="false" rot="0">
            <a:off x="391690" y="381541"/>
            <a:ext cx="6155125" cy="9595544"/>
          </a:xfrm>
          <a:prstGeom prst="rect">
            <a:avLst/>
          </a:prstGeom>
        </p:spPr>
      </p:pic>
      <p:sp>
        <p:nvSpPr>
          <p:cNvPr name="TextBox 6" id="6"/>
          <p:cNvSpPr txBox="true"/>
          <p:nvPr/>
        </p:nvSpPr>
        <p:spPr>
          <a:xfrm rot="0">
            <a:off x="7121505" y="1974561"/>
            <a:ext cx="10918251" cy="7610192"/>
          </a:xfrm>
          <a:prstGeom prst="rect">
            <a:avLst/>
          </a:prstGeom>
        </p:spPr>
        <p:txBody>
          <a:bodyPr anchor="t" rtlCol="false" tIns="0" lIns="0" bIns="0" rIns="0">
            <a:spAutoFit/>
          </a:bodyPr>
          <a:lstStyle/>
          <a:p>
            <a:pPr>
              <a:lnSpc>
                <a:spcPts val="3165"/>
              </a:lnSpc>
            </a:pPr>
            <a:r>
              <a:rPr lang="en-US" sz="2261" spc="678">
                <a:solidFill>
                  <a:srgbClr val="000000"/>
                </a:solidFill>
                <a:latin typeface="Coco Gothic Bold"/>
              </a:rPr>
              <a:t>V</a:t>
            </a:r>
            <a:r>
              <a:rPr lang="en-US" sz="2261" spc="678">
                <a:solidFill>
                  <a:srgbClr val="000000"/>
                </a:solidFill>
                <a:latin typeface="Coco Gothic Bold"/>
              </a:rPr>
              <a:t>ISUALIZING THE SPLICEOSOME PATHWAY:-</a:t>
            </a:r>
          </a:p>
          <a:p>
            <a:pPr>
              <a:lnSpc>
                <a:spcPts val="3165"/>
              </a:lnSpc>
            </a:pPr>
          </a:p>
          <a:p>
            <a:pPr marL="488184" indent="-244092" lvl="1">
              <a:lnSpc>
                <a:spcPts val="3165"/>
              </a:lnSpc>
              <a:spcBef>
                <a:spcPct val="0"/>
              </a:spcBef>
              <a:buFont typeface="Arial"/>
              <a:buChar char="•"/>
            </a:pPr>
            <a:r>
              <a:rPr lang="en-US" sz="2261" spc="678">
                <a:solidFill>
                  <a:srgbClr val="000000"/>
                </a:solidFill>
                <a:latin typeface="Coco Gothic"/>
              </a:rPr>
              <a:t>KEGG PATHWAY ID: 03040</a:t>
            </a:r>
          </a:p>
          <a:p>
            <a:pPr>
              <a:lnSpc>
                <a:spcPts val="3165"/>
              </a:lnSpc>
              <a:spcBef>
                <a:spcPct val="0"/>
              </a:spcBef>
            </a:pPr>
          </a:p>
          <a:p>
            <a:pPr marL="488184" indent="-244092" lvl="1">
              <a:lnSpc>
                <a:spcPts val="3165"/>
              </a:lnSpc>
              <a:spcBef>
                <a:spcPct val="0"/>
              </a:spcBef>
              <a:buFont typeface="Arial"/>
              <a:buChar char="•"/>
            </a:pPr>
            <a:r>
              <a:rPr lang="en-US" sz="2261" spc="678">
                <a:solidFill>
                  <a:srgbClr val="000000"/>
                </a:solidFill>
                <a:latin typeface="Coco Gothic"/>
              </a:rPr>
              <a:t>INVOLVED IN RNA PROCESSING FOR REMOVAL OF INTRONS AND SPLICING OF EXONS</a:t>
            </a:r>
          </a:p>
          <a:p>
            <a:pPr>
              <a:lnSpc>
                <a:spcPts val="3165"/>
              </a:lnSpc>
              <a:spcBef>
                <a:spcPct val="0"/>
              </a:spcBef>
            </a:pPr>
          </a:p>
          <a:p>
            <a:pPr marL="488184" indent="-244092" lvl="1">
              <a:lnSpc>
                <a:spcPts val="3165"/>
              </a:lnSpc>
              <a:spcBef>
                <a:spcPct val="0"/>
              </a:spcBef>
              <a:buFont typeface="Arial"/>
              <a:buChar char="•"/>
            </a:pPr>
            <a:r>
              <a:rPr lang="en-US" sz="2261" spc="678">
                <a:solidFill>
                  <a:srgbClr val="000000"/>
                </a:solidFill>
                <a:latin typeface="Coco Gothic"/>
              </a:rPr>
              <a:t>NOT SIGNIFICANTLY OVER-REPRESENTED IN ANALYSIS, BUT STILL INVESTIGATED DE GENES IN PATHWAY</a:t>
            </a:r>
          </a:p>
          <a:p>
            <a:pPr>
              <a:lnSpc>
                <a:spcPts val="3165"/>
              </a:lnSpc>
              <a:spcBef>
                <a:spcPct val="0"/>
              </a:spcBef>
            </a:pPr>
          </a:p>
          <a:p>
            <a:pPr marL="488184" indent="-244092" lvl="1">
              <a:lnSpc>
                <a:spcPts val="3165"/>
              </a:lnSpc>
              <a:spcBef>
                <a:spcPct val="0"/>
              </a:spcBef>
              <a:buFont typeface="Arial"/>
              <a:buChar char="•"/>
            </a:pPr>
            <a:r>
              <a:rPr lang="en-US" sz="2261" spc="678">
                <a:solidFill>
                  <a:srgbClr val="000000"/>
                </a:solidFill>
                <a:latin typeface="Coco Gothic"/>
              </a:rPr>
              <a:t>USED PATHVIEW TO GENERATE PLOT WITH GENE NODES COLORED BY LOG2 FOLD CHANGE</a:t>
            </a:r>
          </a:p>
          <a:p>
            <a:pPr>
              <a:lnSpc>
                <a:spcPts val="3165"/>
              </a:lnSpc>
              <a:spcBef>
                <a:spcPct val="0"/>
              </a:spcBef>
            </a:pPr>
          </a:p>
          <a:p>
            <a:pPr marL="488184" indent="-244092" lvl="1">
              <a:lnSpc>
                <a:spcPts val="3165"/>
              </a:lnSpc>
              <a:spcBef>
                <a:spcPct val="0"/>
              </a:spcBef>
              <a:buFont typeface="Arial"/>
              <a:buChar char="•"/>
            </a:pPr>
            <a:r>
              <a:rPr lang="en-US" sz="2261" spc="678">
                <a:solidFill>
                  <a:srgbClr val="000000"/>
                </a:solidFill>
                <a:latin typeface="Coco Gothic"/>
              </a:rPr>
              <a:t>PLOT REVEALED SEVERAL GENES WITH ALTERED EXPRESSION IN PATHWAY, PROVIDING POTENTIAL INSIGHTS INTO TREATMENT'S IMPACT ON BIOLOGICAL PROCESSES.</a:t>
            </a:r>
          </a:p>
          <a:p>
            <a:pPr>
              <a:lnSpc>
                <a:spcPts val="3165"/>
              </a:lnSpc>
              <a:spcBef>
                <a:spcPct val="0"/>
              </a:spcBef>
            </a:pPr>
          </a:p>
        </p:txBody>
      </p:sp>
      <p:sp>
        <p:nvSpPr>
          <p:cNvPr name="TextBox 7" id="7"/>
          <p:cNvSpPr txBox="true"/>
          <p:nvPr/>
        </p:nvSpPr>
        <p:spPr>
          <a:xfrm rot="0">
            <a:off x="8742599" y="727075"/>
            <a:ext cx="10596417" cy="603250"/>
          </a:xfrm>
          <a:prstGeom prst="rect">
            <a:avLst/>
          </a:prstGeom>
        </p:spPr>
        <p:txBody>
          <a:bodyPr anchor="t" rtlCol="false" tIns="0" lIns="0" bIns="0" rIns="0">
            <a:spAutoFit/>
          </a:bodyPr>
          <a:lstStyle/>
          <a:p>
            <a:pPr marL="0" indent="0" lvl="0">
              <a:lnSpc>
                <a:spcPts val="4399"/>
              </a:lnSpc>
            </a:pPr>
            <a:r>
              <a:rPr lang="en-US" sz="3999">
                <a:solidFill>
                  <a:srgbClr val="010707"/>
                </a:solidFill>
                <a:latin typeface="Migra ExtraBold"/>
              </a:rPr>
              <a:t>KEGG PATHWAY GRAPH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596417" cy="967105"/>
          </a:xfrm>
          <a:prstGeom prst="rect">
            <a:avLst/>
          </a:prstGeom>
        </p:spPr>
        <p:txBody>
          <a:bodyPr anchor="t" rtlCol="false" tIns="0" lIns="0" bIns="0" rIns="0">
            <a:spAutoFit/>
          </a:bodyPr>
          <a:lstStyle/>
          <a:p>
            <a:pPr marL="0" indent="0" lvl="0">
              <a:lnSpc>
                <a:spcPts val="7039"/>
              </a:lnSpc>
            </a:pPr>
            <a:r>
              <a:rPr lang="en-US" sz="6399" u="none">
                <a:solidFill>
                  <a:srgbClr val="010707"/>
                </a:solidFill>
                <a:latin typeface="Migra ExtraBold"/>
              </a:rPr>
              <a:t>STEP 6 - CONCLUSION</a:t>
            </a:r>
          </a:p>
        </p:txBody>
      </p:sp>
      <p:sp>
        <p:nvSpPr>
          <p:cNvPr name="TextBox 3" id="3"/>
          <p:cNvSpPr txBox="true"/>
          <p:nvPr/>
        </p:nvSpPr>
        <p:spPr>
          <a:xfrm rot="0">
            <a:off x="469092" y="2500862"/>
            <a:ext cx="12655255" cy="7030720"/>
          </a:xfrm>
          <a:prstGeom prst="rect">
            <a:avLst/>
          </a:prstGeom>
        </p:spPr>
        <p:txBody>
          <a:bodyPr anchor="t" rtlCol="false" tIns="0" lIns="0" bIns="0" rIns="0">
            <a:spAutoFit/>
          </a:bodyPr>
          <a:lstStyle/>
          <a:p>
            <a:pPr algn="l" marL="474981" indent="-237491" lvl="1">
              <a:lnSpc>
                <a:spcPts val="3080"/>
              </a:lnSpc>
              <a:spcBef>
                <a:spcPct val="0"/>
              </a:spcBef>
              <a:buFont typeface="Arial"/>
              <a:buChar char="•"/>
            </a:pPr>
            <a:r>
              <a:rPr lang="en-US" sz="2200" spc="292">
                <a:solidFill>
                  <a:srgbClr val="010707"/>
                </a:solidFill>
                <a:latin typeface="Coco Gothic"/>
              </a:rPr>
              <a:t>DEPLETING PA</a:t>
            </a:r>
            <a:r>
              <a:rPr lang="en-US" sz="2200" spc="292" u="none">
                <a:solidFill>
                  <a:srgbClr val="010707"/>
                </a:solidFill>
                <a:latin typeface="Coco Gothic"/>
              </a:rPr>
              <a:t>SILLA GENE AFFECTS THE SPLICING RATE OF GENE A AND B DIFFERENTLY.</a:t>
            </a:r>
          </a:p>
          <a:p>
            <a:pPr algn="l">
              <a:lnSpc>
                <a:spcPts val="3080"/>
              </a:lnSpc>
              <a:spcBef>
                <a:spcPct val="0"/>
              </a:spcBef>
            </a:pPr>
          </a:p>
          <a:p>
            <a:pPr algn="l" marL="474981" indent="-237491" lvl="1">
              <a:lnSpc>
                <a:spcPts val="3080"/>
              </a:lnSpc>
              <a:spcBef>
                <a:spcPct val="0"/>
              </a:spcBef>
              <a:buFont typeface="Arial"/>
              <a:buChar char="•"/>
            </a:pPr>
            <a:r>
              <a:rPr lang="en-US" sz="2200" spc="292" u="none">
                <a:solidFill>
                  <a:srgbClr val="010707"/>
                </a:solidFill>
                <a:latin typeface="Coco Gothic"/>
              </a:rPr>
              <a:t>UPREGULATION OF GENE A AND DOWNREGULATION OF GENE B SUGGEST THAT PASILLA SUPPRESSES AND PROMOTES THEIR SPLICING RATE, RESPECTIVELY.</a:t>
            </a:r>
          </a:p>
          <a:p>
            <a:pPr algn="l">
              <a:lnSpc>
                <a:spcPts val="3080"/>
              </a:lnSpc>
              <a:spcBef>
                <a:spcPct val="0"/>
              </a:spcBef>
            </a:pPr>
          </a:p>
          <a:p>
            <a:pPr algn="l" marL="474981" indent="-237491" lvl="1">
              <a:lnSpc>
                <a:spcPts val="3080"/>
              </a:lnSpc>
              <a:spcBef>
                <a:spcPct val="0"/>
              </a:spcBef>
              <a:buFont typeface="Arial"/>
              <a:buChar char="•"/>
            </a:pPr>
            <a:r>
              <a:rPr lang="en-US" sz="2200" spc="292" u="none">
                <a:solidFill>
                  <a:srgbClr val="010707"/>
                </a:solidFill>
                <a:latin typeface="Coco Gothic"/>
              </a:rPr>
              <a:t>PASILLA DEPLETION LEADS TO UNDERREPRESENTATION OF SPLICEOSOME PATHWAY GENES, IMPLYING THAT CORE SPLICEOSOME GENES ARE NOT AFFECTED.</a:t>
            </a:r>
          </a:p>
          <a:p>
            <a:pPr algn="l">
              <a:lnSpc>
                <a:spcPts val="3080"/>
              </a:lnSpc>
              <a:spcBef>
                <a:spcPct val="0"/>
              </a:spcBef>
            </a:pPr>
          </a:p>
          <a:p>
            <a:pPr algn="l" marL="474981" indent="-237491" lvl="1">
              <a:lnSpc>
                <a:spcPts val="3080"/>
              </a:lnSpc>
              <a:spcBef>
                <a:spcPct val="0"/>
              </a:spcBef>
              <a:buFont typeface="Arial"/>
              <a:buChar char="•"/>
            </a:pPr>
            <a:r>
              <a:rPr lang="en-US" sz="2200" spc="292" u="none">
                <a:solidFill>
                  <a:srgbClr val="010707"/>
                </a:solidFill>
                <a:latin typeface="Coco Gothic"/>
              </a:rPr>
              <a:t>UNDERREPRESENTATION OF THE SPLICEOSOME PATHWAY DOES NOT MEAN NO CHANGE IN SPLICING EVENTS, AND ANALYZING DIFFERENTIAL SPLICING EVENTS CAN PROVIDE BETTER INSIGHTS.</a:t>
            </a:r>
          </a:p>
          <a:p>
            <a:pPr algn="l">
              <a:lnSpc>
                <a:spcPts val="3080"/>
              </a:lnSpc>
              <a:spcBef>
                <a:spcPct val="0"/>
              </a:spcBef>
            </a:pPr>
          </a:p>
          <a:p>
            <a:pPr algn="l" marL="474981" indent="-237491" lvl="1">
              <a:lnSpc>
                <a:spcPts val="3080"/>
              </a:lnSpc>
              <a:buFont typeface="Arial"/>
              <a:buChar char="•"/>
            </a:pPr>
            <a:r>
              <a:rPr lang="en-US" sz="2200" spc="292" u="none">
                <a:solidFill>
                  <a:srgbClr val="010707"/>
                </a:solidFill>
                <a:latin typeface="Coco Gothic"/>
              </a:rPr>
              <a:t>PASILLA DEPLETION SIGNIFICANTLY AFFECTS THE EXPRESSION LEVELS OF GENES INVOLVED IN THE GLYCOLYSIS PATHWAY.</a:t>
            </a:r>
          </a:p>
          <a:p>
            <a:pPr algn="l" marL="0" indent="0" lvl="0">
              <a:lnSpc>
                <a:spcPts val="3080"/>
              </a:lnSpc>
              <a:spcBef>
                <a:spcPct val="0"/>
              </a:spcBef>
            </a:pPr>
          </a:p>
        </p:txBody>
      </p:sp>
      <p:grpSp>
        <p:nvGrpSpPr>
          <p:cNvPr name="Group 4" id="4"/>
          <p:cNvGrpSpPr>
            <a:grpSpLocks noChangeAspect="true"/>
          </p:cNvGrpSpPr>
          <p:nvPr/>
        </p:nvGrpSpPr>
        <p:grpSpPr>
          <a:xfrm rot="0">
            <a:off x="13304192" y="755418"/>
            <a:ext cx="7910215" cy="8776164"/>
            <a:chOff x="0" y="0"/>
            <a:chExt cx="5510530" cy="6113780"/>
          </a:xfrm>
        </p:grpSpPr>
        <p:sp>
          <p:nvSpPr>
            <p:cNvPr name="Freeform 5" id="5"/>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31994" r="-31994" t="0" b="0"/>
              </a:stretch>
            </a:blipFill>
          </p:spPr>
        </p:sp>
      </p:grpSp>
      <p:grpSp>
        <p:nvGrpSpPr>
          <p:cNvPr name="Group 6" id="6"/>
          <p:cNvGrpSpPr/>
          <p:nvPr/>
        </p:nvGrpSpPr>
        <p:grpSpPr>
          <a:xfrm rot="1062431">
            <a:off x="-1672156" y="-1159469"/>
            <a:ext cx="4282497" cy="3747185"/>
            <a:chOff x="0" y="0"/>
            <a:chExt cx="812800" cy="711200"/>
          </a:xfrm>
        </p:grpSpPr>
        <p:sp>
          <p:nvSpPr>
            <p:cNvPr name="Freeform 7" id="7"/>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8" id="8"/>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266399" y="1372044"/>
            <a:ext cx="10596417"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CONTD...</a:t>
            </a:r>
          </a:p>
        </p:txBody>
      </p:sp>
      <p:sp>
        <p:nvSpPr>
          <p:cNvPr name="TextBox 3" id="3"/>
          <p:cNvSpPr txBox="true"/>
          <p:nvPr/>
        </p:nvSpPr>
        <p:spPr>
          <a:xfrm rot="0">
            <a:off x="469092" y="3093068"/>
            <a:ext cx="12655255" cy="5859145"/>
          </a:xfrm>
          <a:prstGeom prst="rect">
            <a:avLst/>
          </a:prstGeom>
        </p:spPr>
        <p:txBody>
          <a:bodyPr anchor="t" rtlCol="false" tIns="0" lIns="0" bIns="0" rIns="0">
            <a:spAutoFit/>
          </a:bodyPr>
          <a:lstStyle/>
          <a:p>
            <a:pPr marL="474981" indent="-237491" lvl="1">
              <a:lnSpc>
                <a:spcPts val="3080"/>
              </a:lnSpc>
              <a:buFont typeface="Arial"/>
              <a:buChar char="•"/>
            </a:pPr>
            <a:r>
              <a:rPr lang="en-US" sz="2200" spc="292">
                <a:solidFill>
                  <a:srgbClr val="010707"/>
                </a:solidFill>
                <a:latin typeface="Coco Gothic"/>
              </a:rPr>
              <a:t>THE OBSERVED DIFFERENTIAL EXPRESSION IN THE GLYCOLYSIS PATHWAY SUGGESTS THAT PASILLA DEPLETION HAS CASCADING EFFECTS ON OTHER GENES, POSSIBLY THROUGH ALTERED ALTERNATIVE SPLICING PATTERNS.</a:t>
            </a:r>
          </a:p>
          <a:p>
            <a:pPr>
              <a:lnSpc>
                <a:spcPts val="3080"/>
              </a:lnSpc>
            </a:pPr>
          </a:p>
          <a:p>
            <a:pPr marL="474981" indent="-237491" lvl="1">
              <a:lnSpc>
                <a:spcPts val="3080"/>
              </a:lnSpc>
              <a:buFont typeface="Arial"/>
              <a:buChar char="•"/>
            </a:pPr>
            <a:r>
              <a:rPr lang="en-US" sz="2200" spc="292">
                <a:solidFill>
                  <a:srgbClr val="010707"/>
                </a:solidFill>
                <a:latin typeface="Coco Gothic"/>
              </a:rPr>
              <a:t>Pasilla and NOVA1/2 genes are involved in alternative splicing regulation in insects and mammals, respectively.</a:t>
            </a:r>
          </a:p>
          <a:p>
            <a:pPr>
              <a:lnSpc>
                <a:spcPts val="3080"/>
              </a:lnSpc>
            </a:pPr>
          </a:p>
          <a:p>
            <a:pPr marL="474981" indent="-237491" lvl="1">
              <a:lnSpc>
                <a:spcPts val="3080"/>
              </a:lnSpc>
              <a:buFont typeface="Arial"/>
              <a:buChar char="•"/>
            </a:pPr>
            <a:r>
              <a:rPr lang="en-US" sz="2200" spc="292">
                <a:solidFill>
                  <a:srgbClr val="010707"/>
                </a:solidFill>
                <a:latin typeface="Coco Gothic"/>
              </a:rPr>
              <a:t>The RNA maps of Pasilla and NOVA1/2 are highly conserved between mammals and insects, suggesting similar splicing patterns and conserved roles in biological pathways.</a:t>
            </a:r>
          </a:p>
          <a:p>
            <a:pPr>
              <a:lnSpc>
                <a:spcPts val="3080"/>
              </a:lnSpc>
            </a:pPr>
          </a:p>
          <a:p>
            <a:pPr marL="474981" indent="-237491" lvl="1">
              <a:lnSpc>
                <a:spcPts val="3080"/>
              </a:lnSpc>
              <a:buFont typeface="Arial"/>
              <a:buChar char="•"/>
            </a:pPr>
            <a:r>
              <a:rPr lang="en-US" sz="2200" spc="292">
                <a:solidFill>
                  <a:srgbClr val="010707"/>
                </a:solidFill>
                <a:latin typeface="Coco Gothic"/>
              </a:rPr>
              <a:t>The study's results can be extended to studying NOVA genes in mammals.</a:t>
            </a:r>
          </a:p>
          <a:p>
            <a:pPr algn="l" marL="0" indent="0" lvl="0">
              <a:lnSpc>
                <a:spcPts val="3080"/>
              </a:lnSpc>
              <a:spcBef>
                <a:spcPct val="0"/>
              </a:spcBef>
            </a:pPr>
          </a:p>
        </p:txBody>
      </p:sp>
      <p:grpSp>
        <p:nvGrpSpPr>
          <p:cNvPr name="Group 4" id="4"/>
          <p:cNvGrpSpPr>
            <a:grpSpLocks noChangeAspect="true"/>
          </p:cNvGrpSpPr>
          <p:nvPr/>
        </p:nvGrpSpPr>
        <p:grpSpPr>
          <a:xfrm rot="0">
            <a:off x="13304192" y="755418"/>
            <a:ext cx="7910215" cy="8776164"/>
            <a:chOff x="0" y="0"/>
            <a:chExt cx="5510530" cy="6113780"/>
          </a:xfrm>
        </p:grpSpPr>
        <p:sp>
          <p:nvSpPr>
            <p:cNvPr name="Freeform 5" id="5"/>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31994" r="-31994" t="0" b="0"/>
              </a:stretch>
            </a:blipFill>
          </p:spPr>
        </p:sp>
      </p:grpSp>
      <p:grpSp>
        <p:nvGrpSpPr>
          <p:cNvPr name="Group 6" id="6"/>
          <p:cNvGrpSpPr/>
          <p:nvPr/>
        </p:nvGrpSpPr>
        <p:grpSpPr>
          <a:xfrm rot="1062431">
            <a:off x="-1672156" y="-1159469"/>
            <a:ext cx="4282497" cy="3747185"/>
            <a:chOff x="0" y="0"/>
            <a:chExt cx="812800" cy="711200"/>
          </a:xfrm>
        </p:grpSpPr>
        <p:sp>
          <p:nvSpPr>
            <p:cNvPr name="Freeform 7" id="7"/>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8" id="8"/>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1028700"/>
            <a:ext cx="10596417"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REFERENCES</a:t>
            </a:r>
          </a:p>
        </p:txBody>
      </p:sp>
      <p:sp>
        <p:nvSpPr>
          <p:cNvPr name="TextBox 6" id="6"/>
          <p:cNvSpPr txBox="true"/>
          <p:nvPr/>
        </p:nvSpPr>
        <p:spPr>
          <a:xfrm rot="0">
            <a:off x="1028700" y="6371593"/>
            <a:ext cx="17932895" cy="1471929"/>
          </a:xfrm>
          <a:prstGeom prst="rect">
            <a:avLst/>
          </a:prstGeom>
        </p:spPr>
        <p:txBody>
          <a:bodyPr anchor="t" rtlCol="false" tIns="0" lIns="0" bIns="0" rIns="0">
            <a:spAutoFit/>
          </a:bodyPr>
          <a:lstStyle/>
          <a:p>
            <a:pPr>
              <a:lnSpc>
                <a:spcPts val="3920"/>
              </a:lnSpc>
            </a:pPr>
            <a:r>
              <a:rPr lang="en-US" sz="2800">
                <a:solidFill>
                  <a:srgbClr val="010707"/>
                </a:solidFill>
                <a:latin typeface="Canva Sans Bold"/>
              </a:rPr>
              <a:t> Moderated estimation of fold change and dispersion for RNA-seq data with DESeq2. </a:t>
            </a:r>
            <a:r>
              <a:rPr lang="en-US" sz="2800" u="sng">
                <a:solidFill>
                  <a:srgbClr val="010707"/>
                </a:solidFill>
                <a:latin typeface="Canva Sans Bold"/>
                <a:hlinkClick r:id="rId2" tooltip="https://genomebiology.biomedcentral.com/articles/10.1186/s13059-014-0550-8"/>
              </a:rPr>
              <a:t>https://www.ncbi.nlm.nih.gov/pmc/articles/PMC3032923/</a:t>
            </a:r>
          </a:p>
          <a:p>
            <a:pPr>
              <a:lnSpc>
                <a:spcPts val="3920"/>
              </a:lnSpc>
            </a:pPr>
          </a:p>
        </p:txBody>
      </p:sp>
      <p:sp>
        <p:nvSpPr>
          <p:cNvPr name="TextBox 7" id="7"/>
          <p:cNvSpPr txBox="true"/>
          <p:nvPr/>
        </p:nvSpPr>
        <p:spPr>
          <a:xfrm rot="0">
            <a:off x="1028700" y="2275710"/>
            <a:ext cx="17932895" cy="1471929"/>
          </a:xfrm>
          <a:prstGeom prst="rect">
            <a:avLst/>
          </a:prstGeom>
        </p:spPr>
        <p:txBody>
          <a:bodyPr anchor="t" rtlCol="false" tIns="0" lIns="0" bIns="0" rIns="0">
            <a:spAutoFit/>
          </a:bodyPr>
          <a:lstStyle/>
          <a:p>
            <a:pPr>
              <a:lnSpc>
                <a:spcPts val="3920"/>
              </a:lnSpc>
            </a:pPr>
            <a:r>
              <a:rPr lang="en-US" sz="2800" u="sng">
                <a:solidFill>
                  <a:srgbClr val="010707"/>
                </a:solidFill>
                <a:latin typeface="Canva Sans Bold"/>
                <a:hlinkClick r:id="rId3" tooltip="https://www.ncbi.nlm.nih.gov/pmc/articles/PMC3032923/"/>
              </a:rPr>
              <a:t>Conservation of an RNA regulatory map between Drosophila and mammals. https://www.ncbi.nlm.nih.gov/pmc/articles/PMC3032923/</a:t>
            </a:r>
          </a:p>
          <a:p>
            <a:pPr>
              <a:lnSpc>
                <a:spcPts val="3920"/>
              </a:lnSpc>
            </a:pPr>
          </a:p>
        </p:txBody>
      </p:sp>
      <p:sp>
        <p:nvSpPr>
          <p:cNvPr name="TextBox 8" id="8"/>
          <p:cNvSpPr txBox="true"/>
          <p:nvPr/>
        </p:nvSpPr>
        <p:spPr>
          <a:xfrm rot="0">
            <a:off x="1028700" y="3671571"/>
            <a:ext cx="17932895" cy="1471929"/>
          </a:xfrm>
          <a:prstGeom prst="rect">
            <a:avLst/>
          </a:prstGeom>
        </p:spPr>
        <p:txBody>
          <a:bodyPr anchor="t" rtlCol="false" tIns="0" lIns="0" bIns="0" rIns="0">
            <a:spAutoFit/>
          </a:bodyPr>
          <a:lstStyle/>
          <a:p>
            <a:pPr>
              <a:lnSpc>
                <a:spcPts val="3920"/>
              </a:lnSpc>
            </a:pPr>
            <a:r>
              <a:rPr lang="en-US" sz="2800">
                <a:solidFill>
                  <a:srgbClr val="010707"/>
                </a:solidFill>
                <a:latin typeface="Canva Sans Bold"/>
              </a:rPr>
              <a:t>STAR: ultrafast universal RNA-seq aligner</a:t>
            </a:r>
          </a:p>
          <a:p>
            <a:pPr>
              <a:lnSpc>
                <a:spcPts val="3920"/>
              </a:lnSpc>
            </a:pPr>
            <a:r>
              <a:rPr lang="en-US" sz="2800">
                <a:solidFill>
                  <a:srgbClr val="010707"/>
                </a:solidFill>
                <a:latin typeface="Canva Sans Bold"/>
              </a:rPr>
              <a:t> </a:t>
            </a:r>
            <a:r>
              <a:rPr lang="en-US" sz="2800" u="sng">
                <a:solidFill>
                  <a:srgbClr val="010707"/>
                </a:solidFill>
                <a:latin typeface="Canva Sans Bold"/>
                <a:hlinkClick r:id="rId4" tooltip="https://academic.oup.com/bioinformatics/article/29/1/15/272537"/>
              </a:rPr>
              <a:t>https://www.ncbi.nlm.nih.gov/pmc/articles/PMC3032923/</a:t>
            </a:r>
          </a:p>
          <a:p>
            <a:pPr>
              <a:lnSpc>
                <a:spcPts val="3920"/>
              </a:lnSpc>
            </a:pPr>
          </a:p>
        </p:txBody>
      </p:sp>
      <p:sp>
        <p:nvSpPr>
          <p:cNvPr name="TextBox 9" id="9"/>
          <p:cNvSpPr txBox="true"/>
          <p:nvPr/>
        </p:nvSpPr>
        <p:spPr>
          <a:xfrm rot="0">
            <a:off x="1028700" y="5086350"/>
            <a:ext cx="17932895" cy="1471929"/>
          </a:xfrm>
          <a:prstGeom prst="rect">
            <a:avLst/>
          </a:prstGeom>
        </p:spPr>
        <p:txBody>
          <a:bodyPr anchor="t" rtlCol="false" tIns="0" lIns="0" bIns="0" rIns="0">
            <a:spAutoFit/>
          </a:bodyPr>
          <a:lstStyle/>
          <a:p>
            <a:pPr>
              <a:lnSpc>
                <a:spcPts val="3920"/>
              </a:lnSpc>
            </a:pPr>
            <a:r>
              <a:rPr lang="en-US" sz="2800">
                <a:solidFill>
                  <a:srgbClr val="010707"/>
                </a:solidFill>
                <a:latin typeface="Canva Sans Bold"/>
              </a:rPr>
              <a:t>Pathview: an R/Bioconductor package for pathway-based data integration and visualization. </a:t>
            </a:r>
            <a:r>
              <a:rPr lang="en-US" sz="2800" u="sng">
                <a:solidFill>
                  <a:srgbClr val="010707"/>
                </a:solidFill>
                <a:latin typeface="Canva Sans Bold"/>
                <a:hlinkClick r:id="rId5" tooltip="https://academic.oup.com/bioinformatics/article-abstract/29/14/1830/232698"/>
              </a:rPr>
              <a:t>https://www.ncbi.nlm.nih.gov/pmc/articles/PMC3032923/</a:t>
            </a:r>
          </a:p>
          <a:p>
            <a:pPr>
              <a:lnSpc>
                <a:spcPts val="3920"/>
              </a:lnSpc>
            </a:pPr>
          </a:p>
        </p:txBody>
      </p:sp>
      <p:sp>
        <p:nvSpPr>
          <p:cNvPr name="TextBox 10" id="10"/>
          <p:cNvSpPr txBox="true"/>
          <p:nvPr/>
        </p:nvSpPr>
        <p:spPr>
          <a:xfrm rot="0">
            <a:off x="1028700" y="7786371"/>
            <a:ext cx="17932895" cy="1471929"/>
          </a:xfrm>
          <a:prstGeom prst="rect">
            <a:avLst/>
          </a:prstGeom>
        </p:spPr>
        <p:txBody>
          <a:bodyPr anchor="t" rtlCol="false" tIns="0" lIns="0" bIns="0" rIns="0">
            <a:spAutoFit/>
          </a:bodyPr>
          <a:lstStyle/>
          <a:p>
            <a:pPr>
              <a:lnSpc>
                <a:spcPts val="3920"/>
              </a:lnSpc>
            </a:pPr>
            <a:r>
              <a:rPr lang="en-US" sz="2800">
                <a:solidFill>
                  <a:srgbClr val="010707"/>
                </a:solidFill>
                <a:latin typeface="Canva Sans Bold"/>
              </a:rPr>
              <a:t>MultiQC: summarize analysis results for multiple tools and samples in a single report. </a:t>
            </a:r>
            <a:r>
              <a:rPr lang="en-US" sz="2800" u="sng">
                <a:solidFill>
                  <a:srgbClr val="010707"/>
                </a:solidFill>
                <a:latin typeface="Canva Sans Bold"/>
                <a:hlinkClick r:id="rId6" tooltip="https://academic.oup.com/bioinformatics/article/32/19/3047/2196507"/>
              </a:rPr>
              <a:t>https://www.ncbi.nlm.nih.gov/pmc/articles/PMC3032923/</a:t>
            </a:r>
          </a:p>
          <a:p>
            <a:pPr>
              <a:lnSpc>
                <a:spcPts val="3920"/>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4F2F2"/>
        </a:solidFill>
      </p:bgPr>
    </p:bg>
    <p:spTree>
      <p:nvGrpSpPr>
        <p:cNvPr id="1" name=""/>
        <p:cNvGrpSpPr/>
        <p:nvPr/>
      </p:nvGrpSpPr>
      <p:grpSpPr>
        <a:xfrm>
          <a:off x="0" y="0"/>
          <a:ext cx="0" cy="0"/>
          <a:chOff x="0" y="0"/>
          <a:chExt cx="0" cy="0"/>
        </a:xfrm>
      </p:grpSpPr>
      <p:sp>
        <p:nvSpPr>
          <p:cNvPr name="TextBox 2" id="2"/>
          <p:cNvSpPr txBox="true"/>
          <p:nvPr/>
        </p:nvSpPr>
        <p:spPr>
          <a:xfrm rot="0">
            <a:off x="1382419" y="1503546"/>
            <a:ext cx="10596417"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CONTRIBUTORS</a:t>
            </a:r>
          </a:p>
        </p:txBody>
      </p:sp>
      <p:grpSp>
        <p:nvGrpSpPr>
          <p:cNvPr name="Group 3" id="3"/>
          <p:cNvGrpSpPr/>
          <p:nvPr/>
        </p:nvGrpSpPr>
        <p:grpSpPr>
          <a:xfrm rot="1062431">
            <a:off x="-1672156" y="-1159469"/>
            <a:ext cx="4282497" cy="3747185"/>
            <a:chOff x="0" y="0"/>
            <a:chExt cx="812800" cy="711200"/>
          </a:xfrm>
        </p:grpSpPr>
        <p:sp>
          <p:nvSpPr>
            <p:cNvPr name="Freeform 4" id="4"/>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5" id="5"/>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028700" y="3054968"/>
            <a:ext cx="12305856" cy="5487359"/>
          </a:xfrm>
          <a:prstGeom prst="rect">
            <a:avLst/>
          </a:prstGeom>
        </p:spPr>
        <p:txBody>
          <a:bodyPr anchor="t" rtlCol="false" tIns="0" lIns="0" bIns="0" rIns="0">
            <a:spAutoFit/>
          </a:bodyPr>
          <a:lstStyle/>
          <a:p>
            <a:pPr algn="l" marL="740464" indent="-370232" lvl="1">
              <a:lnSpc>
                <a:spcPts val="4801"/>
              </a:lnSpc>
              <a:spcBef>
                <a:spcPct val="0"/>
              </a:spcBef>
              <a:buFont typeface="Arial"/>
              <a:buChar char="•"/>
            </a:pPr>
            <a:r>
              <a:rPr lang="en-US" sz="3429" spc="456">
                <a:solidFill>
                  <a:srgbClr val="010707"/>
                </a:solidFill>
                <a:latin typeface="Coco Gothic"/>
              </a:rPr>
              <a:t>AAYU</a:t>
            </a:r>
            <a:r>
              <a:rPr lang="en-US" sz="3429" spc="456" u="none">
                <a:solidFill>
                  <a:srgbClr val="010707"/>
                </a:solidFill>
                <a:latin typeface="Coco Gothic"/>
              </a:rPr>
              <a:t>SH RANJAN (2021003)</a:t>
            </a:r>
          </a:p>
          <a:p>
            <a:pPr algn="l" marL="740464" indent="-370232" lvl="1">
              <a:lnSpc>
                <a:spcPts val="4801"/>
              </a:lnSpc>
              <a:spcBef>
                <a:spcPct val="0"/>
              </a:spcBef>
              <a:buFont typeface="Arial"/>
              <a:buChar char="•"/>
            </a:pPr>
            <a:r>
              <a:rPr lang="en-US" sz="3429" spc="456" u="none">
                <a:solidFill>
                  <a:srgbClr val="010707"/>
                </a:solidFill>
                <a:latin typeface="Coco Gothic"/>
              </a:rPr>
              <a:t>KARTIK GUPTA (2021056)</a:t>
            </a:r>
          </a:p>
          <a:p>
            <a:pPr algn="l" marL="740464" indent="-370232" lvl="1">
              <a:lnSpc>
                <a:spcPts val="4801"/>
              </a:lnSpc>
              <a:spcBef>
                <a:spcPct val="0"/>
              </a:spcBef>
              <a:buFont typeface="Arial"/>
              <a:buChar char="•"/>
            </a:pPr>
            <a:r>
              <a:rPr lang="en-US" sz="3429" spc="456" u="none">
                <a:solidFill>
                  <a:srgbClr val="010707"/>
                </a:solidFill>
                <a:latin typeface="Coco Gothic"/>
              </a:rPr>
              <a:t>LAKSHYA GOEL (2021469)</a:t>
            </a:r>
          </a:p>
          <a:p>
            <a:pPr algn="l" marL="740464" indent="-370232" lvl="1">
              <a:lnSpc>
                <a:spcPts val="4801"/>
              </a:lnSpc>
              <a:spcBef>
                <a:spcPct val="0"/>
              </a:spcBef>
              <a:buFont typeface="Arial"/>
              <a:buChar char="•"/>
            </a:pPr>
            <a:r>
              <a:rPr lang="en-US" sz="3429" spc="456" u="none">
                <a:solidFill>
                  <a:srgbClr val="010707"/>
                </a:solidFill>
                <a:latin typeface="Coco Gothic"/>
              </a:rPr>
              <a:t>LAKSHYA KUMAR RAIKWAR (2021470)</a:t>
            </a:r>
          </a:p>
          <a:p>
            <a:pPr algn="l" marL="740464" indent="-370232" lvl="1">
              <a:lnSpc>
                <a:spcPts val="4801"/>
              </a:lnSpc>
              <a:spcBef>
                <a:spcPct val="0"/>
              </a:spcBef>
              <a:buFont typeface="Arial"/>
              <a:buChar char="•"/>
            </a:pPr>
            <a:r>
              <a:rPr lang="en-US" sz="3429" spc="456" u="none">
                <a:solidFill>
                  <a:srgbClr val="010707"/>
                </a:solidFill>
                <a:latin typeface="Coco Gothic"/>
              </a:rPr>
              <a:t>N NAROTAM (2021477)</a:t>
            </a:r>
          </a:p>
          <a:p>
            <a:pPr algn="l" marL="740464" indent="-370232" lvl="1">
              <a:lnSpc>
                <a:spcPts val="4801"/>
              </a:lnSpc>
              <a:spcBef>
                <a:spcPct val="0"/>
              </a:spcBef>
              <a:buFont typeface="Arial"/>
              <a:buChar char="•"/>
            </a:pPr>
            <a:r>
              <a:rPr lang="en-US" sz="3429" spc="456" u="none">
                <a:solidFill>
                  <a:srgbClr val="010707"/>
                </a:solidFill>
                <a:latin typeface="Coco Gothic"/>
              </a:rPr>
              <a:t>PARAS DHIMAN (2021482)</a:t>
            </a:r>
          </a:p>
          <a:p>
            <a:pPr algn="l" marL="740464" indent="-370232" lvl="1">
              <a:lnSpc>
                <a:spcPts val="4801"/>
              </a:lnSpc>
              <a:spcBef>
                <a:spcPct val="0"/>
              </a:spcBef>
              <a:buFont typeface="Arial"/>
              <a:buChar char="•"/>
            </a:pPr>
            <a:r>
              <a:rPr lang="en-US" sz="3429" spc="456" u="none">
                <a:solidFill>
                  <a:srgbClr val="010707"/>
                </a:solidFill>
                <a:latin typeface="Coco Gothic"/>
              </a:rPr>
              <a:t>SANMAY SOOD (2021095)</a:t>
            </a:r>
          </a:p>
          <a:p>
            <a:pPr algn="l" marL="740464" indent="-370232" lvl="1">
              <a:lnSpc>
                <a:spcPts val="4801"/>
              </a:lnSpc>
              <a:spcBef>
                <a:spcPct val="0"/>
              </a:spcBef>
              <a:buFont typeface="Arial"/>
              <a:buChar char="•"/>
            </a:pPr>
            <a:r>
              <a:rPr lang="en-US" sz="3429" spc="456" u="none">
                <a:solidFill>
                  <a:srgbClr val="010707"/>
                </a:solidFill>
                <a:latin typeface="Coco Gothic"/>
              </a:rPr>
              <a:t>SIDDHARTH RAJPUT (2021102)</a:t>
            </a:r>
          </a:p>
          <a:p>
            <a:pPr algn="l" marL="0" indent="0" lvl="0">
              <a:lnSpc>
                <a:spcPts val="4801"/>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FED"/>
        </a:solidFill>
      </p:bgPr>
    </p:bg>
    <p:spTree>
      <p:nvGrpSpPr>
        <p:cNvPr id="1" name=""/>
        <p:cNvGrpSpPr/>
        <p:nvPr/>
      </p:nvGrpSpPr>
      <p:grpSpPr>
        <a:xfrm>
          <a:off x="0" y="0"/>
          <a:ext cx="0" cy="0"/>
          <a:chOff x="0" y="0"/>
          <a:chExt cx="0" cy="0"/>
        </a:xfrm>
      </p:grpSpPr>
      <p:sp>
        <p:nvSpPr>
          <p:cNvPr name="TextBox 2" id="2"/>
          <p:cNvSpPr txBox="true"/>
          <p:nvPr/>
        </p:nvSpPr>
        <p:spPr>
          <a:xfrm rot="0">
            <a:off x="1505430" y="4883151"/>
            <a:ext cx="11011041" cy="1539094"/>
          </a:xfrm>
          <a:prstGeom prst="rect">
            <a:avLst/>
          </a:prstGeom>
        </p:spPr>
        <p:txBody>
          <a:bodyPr anchor="t" rtlCol="false" tIns="0" lIns="0" bIns="0" rIns="0">
            <a:spAutoFit/>
          </a:bodyPr>
          <a:lstStyle/>
          <a:p>
            <a:pPr algn="l" marL="0" indent="0" lvl="0">
              <a:lnSpc>
                <a:spcPts val="11437"/>
              </a:lnSpc>
              <a:spcBef>
                <a:spcPct val="0"/>
              </a:spcBef>
            </a:pPr>
            <a:r>
              <a:rPr lang="en-US" sz="9692" u="none">
                <a:solidFill>
                  <a:srgbClr val="000000"/>
                </a:solidFill>
                <a:latin typeface="Migra ExtraBold"/>
              </a:rPr>
              <a:t>THANK YOU !</a:t>
            </a:r>
          </a:p>
        </p:txBody>
      </p:sp>
      <p:pic>
        <p:nvPicPr>
          <p:cNvPr name="Picture 3" id="3"/>
          <p:cNvPicPr>
            <a:picLocks noChangeAspect="true"/>
          </p:cNvPicPr>
          <p:nvPr/>
        </p:nvPicPr>
        <p:blipFill>
          <a:blip r:embed="rId2">
            <a:alphaModFix amt="3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8054">
            <a:off x="11898155" y="-1989851"/>
            <a:ext cx="14944277" cy="1483337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2154647" y="485524"/>
            <a:ext cx="12801522" cy="1386853"/>
          </a:xfrm>
          <a:prstGeom prst="rect">
            <a:avLst/>
          </a:prstGeom>
        </p:spPr>
        <p:txBody>
          <a:bodyPr anchor="t" rtlCol="false" tIns="0" lIns="0" bIns="0" rIns="0">
            <a:spAutoFit/>
          </a:bodyPr>
          <a:lstStyle/>
          <a:p>
            <a:pPr>
              <a:lnSpc>
                <a:spcPts val="10709"/>
              </a:lnSpc>
            </a:pPr>
            <a:r>
              <a:rPr lang="en-US" sz="7649">
                <a:solidFill>
                  <a:srgbClr val="000000"/>
                </a:solidFill>
                <a:latin typeface="Migra ExtraBold"/>
              </a:rPr>
              <a:t>Motivation</a:t>
            </a:r>
          </a:p>
        </p:txBody>
      </p:sp>
      <p:grpSp>
        <p:nvGrpSpPr>
          <p:cNvPr name="Group 6" id="6"/>
          <p:cNvGrpSpPr>
            <a:grpSpLocks noChangeAspect="true"/>
          </p:cNvGrpSpPr>
          <p:nvPr/>
        </p:nvGrpSpPr>
        <p:grpSpPr>
          <a:xfrm rot="0">
            <a:off x="9590257" y="-2774804"/>
            <a:ext cx="12479562" cy="13845728"/>
            <a:chOff x="0" y="0"/>
            <a:chExt cx="5510530" cy="6113780"/>
          </a:xfrm>
        </p:grpSpPr>
        <p:sp>
          <p:nvSpPr>
            <p:cNvPr name="Freeform 7" id="7"/>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32274" r="-66758" t="0" b="0"/>
              </a:stretch>
            </a:blipFill>
          </p:spPr>
        </p:sp>
      </p:grpSp>
      <p:sp>
        <p:nvSpPr>
          <p:cNvPr name="TextBox 8" id="8"/>
          <p:cNvSpPr txBox="true"/>
          <p:nvPr/>
        </p:nvSpPr>
        <p:spPr>
          <a:xfrm rot="0">
            <a:off x="772803" y="3383009"/>
            <a:ext cx="9036529" cy="4995799"/>
          </a:xfrm>
          <a:prstGeom prst="rect">
            <a:avLst/>
          </a:prstGeom>
        </p:spPr>
        <p:txBody>
          <a:bodyPr anchor="t" rtlCol="false" tIns="0" lIns="0" bIns="0" rIns="0">
            <a:spAutoFit/>
          </a:bodyPr>
          <a:lstStyle/>
          <a:p>
            <a:pPr algn="ctr">
              <a:lnSpc>
                <a:spcPts val="4055"/>
              </a:lnSpc>
            </a:pPr>
            <a:r>
              <a:rPr lang="en-US" sz="2399" spc="719">
                <a:solidFill>
                  <a:srgbClr val="000000"/>
                </a:solidFill>
                <a:latin typeface="Inter"/>
              </a:rPr>
              <a:t>OUR INTEREST IN THE PARTICULAR GENE WAS PIQUED WHEN WE READ THE STUDY OF BROOKS ET AL. THE PAPER EXPLORED THE POSSIBILITY OF CONSERVATION OF REGULATORY CODES AND CONCLUDED THAT THE RNA MAP OF PS AND NOVA1/2 IS HIGHLY CONSERVED BETWEEN MAMMALS AND INSECTS.</a:t>
            </a:r>
          </a:p>
          <a:p>
            <a:pPr>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60843" y="3086100"/>
            <a:ext cx="4114800" cy="4114800"/>
          </a:xfrm>
          <a:prstGeom prst="rect">
            <a:avLst/>
          </a:prstGeom>
        </p:spPr>
      </p:pic>
      <p:sp>
        <p:nvSpPr>
          <p:cNvPr name="TextBox 6" id="6"/>
          <p:cNvSpPr txBox="true"/>
          <p:nvPr/>
        </p:nvSpPr>
        <p:spPr>
          <a:xfrm rot="0">
            <a:off x="1427225" y="495049"/>
            <a:ext cx="12801522" cy="1393839"/>
          </a:xfrm>
          <a:prstGeom prst="rect">
            <a:avLst/>
          </a:prstGeom>
        </p:spPr>
        <p:txBody>
          <a:bodyPr anchor="t" rtlCol="false" tIns="0" lIns="0" bIns="0" rIns="0">
            <a:spAutoFit/>
          </a:bodyPr>
          <a:lstStyle/>
          <a:p>
            <a:pPr>
              <a:lnSpc>
                <a:spcPts val="10849"/>
              </a:lnSpc>
            </a:pPr>
            <a:r>
              <a:rPr lang="en-US" sz="7749">
                <a:solidFill>
                  <a:srgbClr val="000000"/>
                </a:solidFill>
                <a:latin typeface="Migra ExtraBold"/>
              </a:rPr>
              <a:t>Datasets</a:t>
            </a:r>
          </a:p>
        </p:txBody>
      </p:sp>
      <p:sp>
        <p:nvSpPr>
          <p:cNvPr name="TextBox 7" id="7"/>
          <p:cNvSpPr txBox="true"/>
          <p:nvPr/>
        </p:nvSpPr>
        <p:spPr>
          <a:xfrm rot="0">
            <a:off x="760867" y="2371788"/>
            <a:ext cx="13467880" cy="6886512"/>
          </a:xfrm>
          <a:prstGeom prst="rect">
            <a:avLst/>
          </a:prstGeom>
        </p:spPr>
        <p:txBody>
          <a:bodyPr anchor="t" rtlCol="false" tIns="0" lIns="0" bIns="0" rIns="0">
            <a:spAutoFit/>
          </a:bodyPr>
          <a:lstStyle/>
          <a:p>
            <a:pPr marL="539748" indent="-269874" lvl="1">
              <a:lnSpc>
                <a:spcPts val="4224"/>
              </a:lnSpc>
              <a:buFont typeface="Arial"/>
              <a:buChar char="•"/>
            </a:pPr>
            <a:r>
              <a:rPr lang="en-US" sz="2499" spc="749">
                <a:solidFill>
                  <a:srgbClr val="000000"/>
                </a:solidFill>
                <a:latin typeface="Inter"/>
              </a:rPr>
              <a:t>4 UNTREATED SAMPLES: GSM461176, GSM461177, GSM461178, GSM461182</a:t>
            </a:r>
          </a:p>
          <a:p>
            <a:pPr marL="539748" indent="-269874" lvl="1">
              <a:lnSpc>
                <a:spcPts val="4224"/>
              </a:lnSpc>
              <a:buFont typeface="Arial"/>
              <a:buChar char="•"/>
            </a:pPr>
            <a:r>
              <a:rPr lang="en-US" sz="2499" spc="749">
                <a:solidFill>
                  <a:srgbClr val="000000"/>
                </a:solidFill>
                <a:latin typeface="Inter"/>
              </a:rPr>
              <a:t>3 TREATED SAMPLES (PASILLA GENE DEPLETED BY RNAI): GSM461179, GSM461180, GSM461181</a:t>
            </a:r>
          </a:p>
          <a:p>
            <a:pPr>
              <a:lnSpc>
                <a:spcPts val="4224"/>
              </a:lnSpc>
            </a:pPr>
          </a:p>
          <a:p>
            <a:pPr>
              <a:lnSpc>
                <a:spcPts val="4224"/>
              </a:lnSpc>
            </a:pPr>
            <a:r>
              <a:rPr lang="en-US" sz="2499" spc="749">
                <a:solidFill>
                  <a:srgbClr val="000000"/>
                </a:solidFill>
                <a:latin typeface="Inter"/>
              </a:rPr>
              <a:t>EACH SAMPLE CONSTITUTES A SEPARATE BIOLOGICAL REPLICATE OF THE CORRESPONDING CONDITION (TREATED OR UNTREATED). MOREOVER, TWO OF THE TREATED AND TWO OF THE UNTREATED SAMPLES ARE FROM A PAIRED-END SEQUENCING ASSAY, WHILE THE REMAINING SAMPLES ARE FROM A SINGLE-END SEQUENCING EXPERIMENT.</a:t>
            </a:r>
          </a:p>
          <a:p>
            <a:pPr>
              <a:lnSpc>
                <a:spcPts val="405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srcRect l="0" t="0" r="0" b="0"/>
          <a:stretch>
            <a:fillRect/>
          </a:stretch>
        </p:blipFill>
        <p:spPr>
          <a:xfrm flipH="false" flipV="false" rot="0">
            <a:off x="1028700" y="2659003"/>
            <a:ext cx="16230600" cy="6940272"/>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714124"/>
            <a:ext cx="3737021" cy="140872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6856599" y="869607"/>
            <a:ext cx="10190470" cy="109775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0">
            <a:off x="9162846" y="5293067"/>
            <a:ext cx="2946729" cy="2018695"/>
            <a:chOff x="0" y="0"/>
            <a:chExt cx="3928972" cy="2691593"/>
          </a:xfrm>
        </p:grpSpPr>
        <p:sp>
          <p:nvSpPr>
            <p:cNvPr name="TextBox 3" id="3"/>
            <p:cNvSpPr txBox="true"/>
            <p:nvPr/>
          </p:nvSpPr>
          <p:spPr>
            <a:xfrm rot="0">
              <a:off x="0" y="-38100"/>
              <a:ext cx="3928972" cy="551865"/>
            </a:xfrm>
            <a:prstGeom prst="rect">
              <a:avLst/>
            </a:prstGeom>
          </p:spPr>
          <p:txBody>
            <a:bodyPr anchor="t" rtlCol="false" tIns="0" lIns="0" bIns="0" rIns="0">
              <a:spAutoFit/>
            </a:bodyPr>
            <a:lstStyle/>
            <a:p>
              <a:pPr algn="ctr">
                <a:lnSpc>
                  <a:spcPts val="3339"/>
                </a:lnSpc>
              </a:pPr>
            </a:p>
          </p:txBody>
        </p:sp>
        <p:sp>
          <p:nvSpPr>
            <p:cNvPr name="TextBox 4" id="4"/>
            <p:cNvSpPr txBox="true"/>
            <p:nvPr/>
          </p:nvSpPr>
          <p:spPr>
            <a:xfrm rot="0">
              <a:off x="0" y="704147"/>
              <a:ext cx="3928972" cy="1987446"/>
            </a:xfrm>
            <a:prstGeom prst="rect">
              <a:avLst/>
            </a:prstGeom>
          </p:spPr>
          <p:txBody>
            <a:bodyPr anchor="t" rtlCol="false" tIns="0" lIns="0" bIns="0" rIns="0">
              <a:spAutoFit/>
            </a:bodyPr>
            <a:lstStyle/>
            <a:p>
              <a:pPr algn="ctr">
                <a:lnSpc>
                  <a:spcPts val="4034"/>
                </a:lnSpc>
              </a:pPr>
              <a:r>
                <a:rPr lang="en-US" sz="2689" spc="40">
                  <a:solidFill>
                    <a:srgbClr val="191919"/>
                  </a:solidFill>
                  <a:latin typeface="Coco Gothic Bold"/>
                </a:rPr>
                <a:t>Differential Gene Expression Analysis</a:t>
              </a:r>
            </a:p>
          </p:txBody>
        </p:sp>
      </p:grpSp>
      <p:grpSp>
        <p:nvGrpSpPr>
          <p:cNvPr name="Group 5" id="5"/>
          <p:cNvGrpSpPr/>
          <p:nvPr/>
        </p:nvGrpSpPr>
        <p:grpSpPr>
          <a:xfrm rot="0">
            <a:off x="-90230" y="5293067"/>
            <a:ext cx="2894533" cy="1548160"/>
            <a:chOff x="0" y="0"/>
            <a:chExt cx="3859378" cy="2064213"/>
          </a:xfrm>
        </p:grpSpPr>
        <p:sp>
          <p:nvSpPr>
            <p:cNvPr name="TextBox 6" id="6"/>
            <p:cNvSpPr txBox="true"/>
            <p:nvPr/>
          </p:nvSpPr>
          <p:spPr>
            <a:xfrm rot="0">
              <a:off x="0" y="-38100"/>
              <a:ext cx="3859378" cy="551865"/>
            </a:xfrm>
            <a:prstGeom prst="rect">
              <a:avLst/>
            </a:prstGeom>
          </p:spPr>
          <p:txBody>
            <a:bodyPr anchor="t" rtlCol="false" tIns="0" lIns="0" bIns="0" rIns="0">
              <a:spAutoFit/>
            </a:bodyPr>
            <a:lstStyle/>
            <a:p>
              <a:pPr algn="ctr">
                <a:lnSpc>
                  <a:spcPts val="3339"/>
                </a:lnSpc>
              </a:pPr>
            </a:p>
          </p:txBody>
        </p:sp>
        <p:sp>
          <p:nvSpPr>
            <p:cNvPr name="TextBox 7" id="7"/>
            <p:cNvSpPr txBox="true"/>
            <p:nvPr/>
          </p:nvSpPr>
          <p:spPr>
            <a:xfrm rot="0">
              <a:off x="0" y="704147"/>
              <a:ext cx="3859378" cy="1360066"/>
            </a:xfrm>
            <a:prstGeom prst="rect">
              <a:avLst/>
            </a:prstGeom>
          </p:spPr>
          <p:txBody>
            <a:bodyPr anchor="t" rtlCol="false" tIns="0" lIns="0" bIns="0" rIns="0">
              <a:spAutoFit/>
            </a:bodyPr>
            <a:lstStyle/>
            <a:p>
              <a:pPr algn="ctr">
                <a:lnSpc>
                  <a:spcPts val="4184"/>
                </a:lnSpc>
              </a:pPr>
              <a:r>
                <a:rPr lang="en-US" sz="2789" spc="41">
                  <a:solidFill>
                    <a:srgbClr val="191919"/>
                  </a:solidFill>
                  <a:latin typeface="Coco Gothic Bold"/>
                </a:rPr>
                <a:t>Quality </a:t>
              </a:r>
            </a:p>
            <a:p>
              <a:pPr algn="ctr">
                <a:lnSpc>
                  <a:spcPts val="4184"/>
                </a:lnSpc>
              </a:pPr>
              <a:r>
                <a:rPr lang="en-US" sz="2789" spc="41">
                  <a:solidFill>
                    <a:srgbClr val="191919"/>
                  </a:solidFill>
                  <a:latin typeface="Coco Gothic Bold"/>
                </a:rPr>
                <a:t>Control</a:t>
              </a:r>
            </a:p>
          </p:txBody>
        </p:sp>
      </p:grpSp>
      <p:grpSp>
        <p:nvGrpSpPr>
          <p:cNvPr name="Group 8" id="8"/>
          <p:cNvGrpSpPr/>
          <p:nvPr/>
        </p:nvGrpSpPr>
        <p:grpSpPr>
          <a:xfrm rot="0">
            <a:off x="3170964" y="5339348"/>
            <a:ext cx="2630127" cy="1054497"/>
            <a:chOff x="0" y="0"/>
            <a:chExt cx="3506835" cy="1405996"/>
          </a:xfrm>
        </p:grpSpPr>
        <p:sp>
          <p:nvSpPr>
            <p:cNvPr name="TextBox 9" id="9"/>
            <p:cNvSpPr txBox="true"/>
            <p:nvPr/>
          </p:nvSpPr>
          <p:spPr>
            <a:xfrm rot="0">
              <a:off x="0" y="-38100"/>
              <a:ext cx="3506835" cy="551865"/>
            </a:xfrm>
            <a:prstGeom prst="rect">
              <a:avLst/>
            </a:prstGeom>
          </p:spPr>
          <p:txBody>
            <a:bodyPr anchor="t" rtlCol="false" tIns="0" lIns="0" bIns="0" rIns="0">
              <a:spAutoFit/>
            </a:bodyPr>
            <a:lstStyle/>
            <a:p>
              <a:pPr algn="ctr">
                <a:lnSpc>
                  <a:spcPts val="3339"/>
                </a:lnSpc>
              </a:pPr>
            </a:p>
          </p:txBody>
        </p:sp>
        <p:sp>
          <p:nvSpPr>
            <p:cNvPr name="TextBox 10" id="10"/>
            <p:cNvSpPr txBox="true"/>
            <p:nvPr/>
          </p:nvSpPr>
          <p:spPr>
            <a:xfrm rot="0">
              <a:off x="0" y="704147"/>
              <a:ext cx="3506835" cy="701849"/>
            </a:xfrm>
            <a:prstGeom prst="rect">
              <a:avLst/>
            </a:prstGeom>
          </p:spPr>
          <p:txBody>
            <a:bodyPr anchor="t" rtlCol="false" tIns="0" lIns="0" bIns="0" rIns="0">
              <a:spAutoFit/>
            </a:bodyPr>
            <a:lstStyle/>
            <a:p>
              <a:pPr algn="ctr">
                <a:lnSpc>
                  <a:spcPts val="4494"/>
                </a:lnSpc>
              </a:pPr>
              <a:r>
                <a:rPr lang="en-US" sz="2996" spc="44">
                  <a:solidFill>
                    <a:srgbClr val="191919"/>
                  </a:solidFill>
                  <a:latin typeface="Coco Gothic Bold"/>
                </a:rPr>
                <a:t>Mapping</a:t>
              </a:r>
            </a:p>
          </p:txBody>
        </p:sp>
      </p:grpSp>
      <p:grpSp>
        <p:nvGrpSpPr>
          <p:cNvPr name="Group 11" id="11"/>
          <p:cNvGrpSpPr/>
          <p:nvPr/>
        </p:nvGrpSpPr>
        <p:grpSpPr>
          <a:xfrm rot="0">
            <a:off x="6095786" y="5264089"/>
            <a:ext cx="2630127" cy="1582450"/>
            <a:chOff x="0" y="0"/>
            <a:chExt cx="3506835" cy="2109933"/>
          </a:xfrm>
        </p:grpSpPr>
        <p:sp>
          <p:nvSpPr>
            <p:cNvPr name="TextBox 12" id="12"/>
            <p:cNvSpPr txBox="true"/>
            <p:nvPr/>
          </p:nvSpPr>
          <p:spPr>
            <a:xfrm rot="0">
              <a:off x="0" y="-38100"/>
              <a:ext cx="3506835" cy="551865"/>
            </a:xfrm>
            <a:prstGeom prst="rect">
              <a:avLst/>
            </a:prstGeom>
          </p:spPr>
          <p:txBody>
            <a:bodyPr anchor="t" rtlCol="false" tIns="0" lIns="0" bIns="0" rIns="0">
              <a:spAutoFit/>
            </a:bodyPr>
            <a:lstStyle/>
            <a:p>
              <a:pPr algn="ctr">
                <a:lnSpc>
                  <a:spcPts val="3339"/>
                </a:lnSpc>
              </a:pPr>
            </a:p>
          </p:txBody>
        </p:sp>
        <p:sp>
          <p:nvSpPr>
            <p:cNvPr name="TextBox 13" id="13"/>
            <p:cNvSpPr txBox="true"/>
            <p:nvPr/>
          </p:nvSpPr>
          <p:spPr>
            <a:xfrm rot="0">
              <a:off x="0" y="694622"/>
              <a:ext cx="3506835" cy="1415311"/>
            </a:xfrm>
            <a:prstGeom prst="rect">
              <a:avLst/>
            </a:prstGeom>
          </p:spPr>
          <p:txBody>
            <a:bodyPr anchor="t" rtlCol="false" tIns="0" lIns="0" bIns="0" rIns="0">
              <a:spAutoFit/>
            </a:bodyPr>
            <a:lstStyle/>
            <a:p>
              <a:pPr algn="ctr">
                <a:lnSpc>
                  <a:spcPts val="4334"/>
                </a:lnSpc>
              </a:pPr>
              <a:r>
                <a:rPr lang="en-US" sz="2889" spc="43">
                  <a:solidFill>
                    <a:srgbClr val="191919"/>
                  </a:solidFill>
                  <a:latin typeface="Coco Gothic Bold"/>
                </a:rPr>
                <a:t>Counting no. of reads</a:t>
              </a:r>
            </a:p>
          </p:txBody>
        </p:sp>
      </p:grpSp>
      <p:grpSp>
        <p:nvGrpSpPr>
          <p:cNvPr name="Group 14" id="14"/>
          <p:cNvGrpSpPr/>
          <p:nvPr/>
        </p:nvGrpSpPr>
        <p:grpSpPr>
          <a:xfrm rot="0">
            <a:off x="12241034" y="5293067"/>
            <a:ext cx="2948859" cy="2742027"/>
            <a:chOff x="0" y="0"/>
            <a:chExt cx="3931812" cy="3656036"/>
          </a:xfrm>
        </p:grpSpPr>
        <p:sp>
          <p:nvSpPr>
            <p:cNvPr name="TextBox 15" id="15"/>
            <p:cNvSpPr txBox="true"/>
            <p:nvPr/>
          </p:nvSpPr>
          <p:spPr>
            <a:xfrm rot="0">
              <a:off x="0" y="-38100"/>
              <a:ext cx="3931812" cy="551865"/>
            </a:xfrm>
            <a:prstGeom prst="rect">
              <a:avLst/>
            </a:prstGeom>
          </p:spPr>
          <p:txBody>
            <a:bodyPr anchor="t" rtlCol="false" tIns="0" lIns="0" bIns="0" rIns="0">
              <a:spAutoFit/>
            </a:bodyPr>
            <a:lstStyle/>
            <a:p>
              <a:pPr algn="ctr">
                <a:lnSpc>
                  <a:spcPts val="3339"/>
                </a:lnSpc>
              </a:pPr>
            </a:p>
          </p:txBody>
        </p:sp>
        <p:sp>
          <p:nvSpPr>
            <p:cNvPr name="TextBox 16" id="16"/>
            <p:cNvSpPr txBox="true"/>
            <p:nvPr/>
          </p:nvSpPr>
          <p:spPr>
            <a:xfrm rot="0">
              <a:off x="0" y="694622"/>
              <a:ext cx="3931812" cy="2961414"/>
            </a:xfrm>
            <a:prstGeom prst="rect">
              <a:avLst/>
            </a:prstGeom>
          </p:spPr>
          <p:txBody>
            <a:bodyPr anchor="t" rtlCol="false" tIns="0" lIns="0" bIns="0" rIns="0">
              <a:spAutoFit/>
            </a:bodyPr>
            <a:lstStyle/>
            <a:p>
              <a:pPr algn="ctr">
                <a:lnSpc>
                  <a:spcPts val="4431"/>
                </a:lnSpc>
              </a:pPr>
              <a:r>
                <a:rPr lang="en-US" sz="2954" spc="44">
                  <a:solidFill>
                    <a:srgbClr val="191919"/>
                  </a:solidFill>
                  <a:latin typeface="Coco Gothic Bold"/>
                </a:rPr>
                <a:t>Functional enrichment analysis of DE genes</a:t>
              </a:r>
            </a:p>
          </p:txBody>
        </p:sp>
      </p:grpSp>
      <p:grpSp>
        <p:nvGrpSpPr>
          <p:cNvPr name="Group 17" id="17"/>
          <p:cNvGrpSpPr/>
          <p:nvPr/>
        </p:nvGrpSpPr>
        <p:grpSpPr>
          <a:xfrm rot="0">
            <a:off x="15551843" y="5351665"/>
            <a:ext cx="2630127" cy="1040862"/>
            <a:chOff x="0" y="0"/>
            <a:chExt cx="3506835" cy="1387816"/>
          </a:xfrm>
        </p:grpSpPr>
        <p:sp>
          <p:nvSpPr>
            <p:cNvPr name="TextBox 18" id="18"/>
            <p:cNvSpPr txBox="true"/>
            <p:nvPr/>
          </p:nvSpPr>
          <p:spPr>
            <a:xfrm rot="0">
              <a:off x="0" y="-38100"/>
              <a:ext cx="3506835" cy="551865"/>
            </a:xfrm>
            <a:prstGeom prst="rect">
              <a:avLst/>
            </a:prstGeom>
          </p:spPr>
          <p:txBody>
            <a:bodyPr anchor="t" rtlCol="false" tIns="0" lIns="0" bIns="0" rIns="0">
              <a:spAutoFit/>
            </a:bodyPr>
            <a:lstStyle/>
            <a:p>
              <a:pPr algn="ctr">
                <a:lnSpc>
                  <a:spcPts val="3339"/>
                </a:lnSpc>
              </a:pPr>
            </a:p>
          </p:txBody>
        </p:sp>
        <p:sp>
          <p:nvSpPr>
            <p:cNvPr name="TextBox 19" id="19"/>
            <p:cNvSpPr txBox="true"/>
            <p:nvPr/>
          </p:nvSpPr>
          <p:spPr>
            <a:xfrm rot="0">
              <a:off x="0" y="704147"/>
              <a:ext cx="3506835" cy="683669"/>
            </a:xfrm>
            <a:prstGeom prst="rect">
              <a:avLst/>
            </a:prstGeom>
          </p:spPr>
          <p:txBody>
            <a:bodyPr anchor="t" rtlCol="false" tIns="0" lIns="0" bIns="0" rIns="0">
              <a:spAutoFit/>
            </a:bodyPr>
            <a:lstStyle/>
            <a:p>
              <a:pPr algn="ctr">
                <a:lnSpc>
                  <a:spcPts val="4281"/>
                </a:lnSpc>
              </a:pPr>
              <a:r>
                <a:rPr lang="en-US" sz="2854" spc="42">
                  <a:solidFill>
                    <a:srgbClr val="191919"/>
                  </a:solidFill>
                  <a:latin typeface="Coco Gothic Bold"/>
                </a:rPr>
                <a:t>Conclusion </a:t>
              </a:r>
            </a:p>
          </p:txBody>
        </p:sp>
      </p:grpSp>
      <p:grpSp>
        <p:nvGrpSpPr>
          <p:cNvPr name="Group 20" id="20"/>
          <p:cNvGrpSpPr/>
          <p:nvPr/>
        </p:nvGrpSpPr>
        <p:grpSpPr>
          <a:xfrm rot="0">
            <a:off x="3276483" y="1028700"/>
            <a:ext cx="11735033" cy="1275955"/>
            <a:chOff x="0" y="0"/>
            <a:chExt cx="15646711" cy="1701273"/>
          </a:xfrm>
        </p:grpSpPr>
        <p:sp>
          <p:nvSpPr>
            <p:cNvPr name="TextBox 21" id="21"/>
            <p:cNvSpPr txBox="true"/>
            <p:nvPr/>
          </p:nvSpPr>
          <p:spPr>
            <a:xfrm rot="0">
              <a:off x="14525" y="-47625"/>
              <a:ext cx="15632187" cy="1101725"/>
            </a:xfrm>
            <a:prstGeom prst="rect">
              <a:avLst/>
            </a:prstGeom>
          </p:spPr>
          <p:txBody>
            <a:bodyPr anchor="t" rtlCol="false" tIns="0" lIns="0" bIns="0" rIns="0">
              <a:spAutoFit/>
            </a:bodyPr>
            <a:lstStyle/>
            <a:p>
              <a:pPr algn="ctr">
                <a:lnSpc>
                  <a:spcPts val="6239"/>
                </a:lnSpc>
              </a:pPr>
              <a:r>
                <a:rPr lang="en-US" sz="5199" spc="155">
                  <a:solidFill>
                    <a:srgbClr val="191919"/>
                  </a:solidFill>
                  <a:latin typeface="Migra ExtraBold"/>
                </a:rPr>
                <a:t>STEPS</a:t>
              </a:r>
            </a:p>
          </p:txBody>
        </p:sp>
        <p:sp>
          <p:nvSpPr>
            <p:cNvPr name="TextBox 22" id="22"/>
            <p:cNvSpPr txBox="true"/>
            <p:nvPr/>
          </p:nvSpPr>
          <p:spPr>
            <a:xfrm rot="0">
              <a:off x="0" y="1229468"/>
              <a:ext cx="15632187" cy="471805"/>
            </a:xfrm>
            <a:prstGeom prst="rect">
              <a:avLst/>
            </a:prstGeom>
          </p:spPr>
          <p:txBody>
            <a:bodyPr anchor="t" rtlCol="false" tIns="0" lIns="0" bIns="0" rIns="0">
              <a:spAutoFit/>
            </a:bodyPr>
            <a:lstStyle/>
            <a:p>
              <a:pPr algn="ctr">
                <a:lnSpc>
                  <a:spcPts val="2939"/>
                </a:lnSpc>
              </a:pPr>
            </a:p>
          </p:txBody>
        </p:sp>
      </p:grpSp>
      <p:grpSp>
        <p:nvGrpSpPr>
          <p:cNvPr name="Group 23" id="23"/>
          <p:cNvGrpSpPr/>
          <p:nvPr/>
        </p:nvGrpSpPr>
        <p:grpSpPr>
          <a:xfrm rot="0">
            <a:off x="799213" y="3837675"/>
            <a:ext cx="1058497" cy="1058497"/>
            <a:chOff x="0" y="0"/>
            <a:chExt cx="556826" cy="556826"/>
          </a:xfrm>
        </p:grpSpPr>
        <p:sp>
          <p:nvSpPr>
            <p:cNvPr name="Freeform 24" id="24"/>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D7BDFF"/>
            </a:solidFill>
          </p:spPr>
        </p:sp>
        <p:sp>
          <p:nvSpPr>
            <p:cNvPr name="TextBox 25" id="25"/>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1</a:t>
              </a:r>
            </a:p>
          </p:txBody>
        </p:sp>
      </p:grpSp>
      <p:grpSp>
        <p:nvGrpSpPr>
          <p:cNvPr name="Group 26" id="26"/>
          <p:cNvGrpSpPr/>
          <p:nvPr/>
        </p:nvGrpSpPr>
        <p:grpSpPr>
          <a:xfrm rot="0">
            <a:off x="16200803" y="3837675"/>
            <a:ext cx="1058497" cy="1058497"/>
            <a:chOff x="0" y="0"/>
            <a:chExt cx="556826" cy="556826"/>
          </a:xfrm>
        </p:grpSpPr>
        <p:sp>
          <p:nvSpPr>
            <p:cNvPr name="Freeform 27" id="27"/>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180440"/>
            </a:solidFill>
          </p:spPr>
        </p:sp>
        <p:sp>
          <p:nvSpPr>
            <p:cNvPr name="TextBox 28" id="28"/>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6</a:t>
              </a:r>
            </a:p>
          </p:txBody>
        </p:sp>
      </p:grpSp>
      <p:grpSp>
        <p:nvGrpSpPr>
          <p:cNvPr name="Group 29" id="29"/>
          <p:cNvGrpSpPr/>
          <p:nvPr/>
        </p:nvGrpSpPr>
        <p:grpSpPr>
          <a:xfrm rot="0">
            <a:off x="3956779" y="3818363"/>
            <a:ext cx="1058497" cy="1058497"/>
            <a:chOff x="0" y="0"/>
            <a:chExt cx="556826" cy="556826"/>
          </a:xfrm>
        </p:grpSpPr>
        <p:sp>
          <p:nvSpPr>
            <p:cNvPr name="Freeform 30" id="30"/>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BE95FF"/>
            </a:solidFill>
          </p:spPr>
        </p:sp>
        <p:sp>
          <p:nvSpPr>
            <p:cNvPr name="TextBox 31" id="31"/>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2</a:t>
              </a:r>
            </a:p>
          </p:txBody>
        </p:sp>
      </p:grpSp>
      <p:grpSp>
        <p:nvGrpSpPr>
          <p:cNvPr name="Group 32" id="32"/>
          <p:cNvGrpSpPr/>
          <p:nvPr/>
        </p:nvGrpSpPr>
        <p:grpSpPr>
          <a:xfrm rot="0">
            <a:off x="6959849" y="3837675"/>
            <a:ext cx="1058497" cy="1058497"/>
            <a:chOff x="0" y="0"/>
            <a:chExt cx="556826" cy="556826"/>
          </a:xfrm>
        </p:grpSpPr>
        <p:sp>
          <p:nvSpPr>
            <p:cNvPr name="Freeform 33" id="33"/>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8956DB"/>
            </a:solidFill>
          </p:spPr>
        </p:sp>
        <p:sp>
          <p:nvSpPr>
            <p:cNvPr name="TextBox 34" id="34"/>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3</a:t>
              </a:r>
            </a:p>
          </p:txBody>
        </p:sp>
      </p:grpSp>
      <p:grpSp>
        <p:nvGrpSpPr>
          <p:cNvPr name="Group 35" id="35"/>
          <p:cNvGrpSpPr/>
          <p:nvPr/>
        </p:nvGrpSpPr>
        <p:grpSpPr>
          <a:xfrm rot="0">
            <a:off x="10040167" y="3837675"/>
            <a:ext cx="1058497" cy="1058497"/>
            <a:chOff x="0" y="0"/>
            <a:chExt cx="556826" cy="556826"/>
          </a:xfrm>
        </p:grpSpPr>
        <p:sp>
          <p:nvSpPr>
            <p:cNvPr name="Freeform 36" id="36"/>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4F2396"/>
            </a:solidFill>
          </p:spPr>
        </p:sp>
        <p:sp>
          <p:nvSpPr>
            <p:cNvPr name="TextBox 37" id="37"/>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4</a:t>
              </a:r>
            </a:p>
          </p:txBody>
        </p:sp>
      </p:grpSp>
      <p:grpSp>
        <p:nvGrpSpPr>
          <p:cNvPr name="Group 38" id="38"/>
          <p:cNvGrpSpPr/>
          <p:nvPr/>
        </p:nvGrpSpPr>
        <p:grpSpPr>
          <a:xfrm rot="0">
            <a:off x="13120485" y="3837675"/>
            <a:ext cx="1058497" cy="1058497"/>
            <a:chOff x="0" y="0"/>
            <a:chExt cx="556826" cy="556826"/>
          </a:xfrm>
        </p:grpSpPr>
        <p:sp>
          <p:nvSpPr>
            <p:cNvPr name="Freeform 39" id="39"/>
            <p:cNvSpPr/>
            <p:nvPr/>
          </p:nvSpPr>
          <p:spPr>
            <a:xfrm flipH="false" flipV="false">
              <a:off x="131283" y="0"/>
              <a:ext cx="294259" cy="556826"/>
            </a:xfrm>
            <a:custGeom>
              <a:avLst/>
              <a:gdLst/>
              <a:ahLst/>
              <a:cxnLst/>
              <a:rect r="r" b="b" t="t" l="l"/>
              <a:pathLst>
                <a:path h="556826" w="294259">
                  <a:moveTo>
                    <a:pt x="147130" y="0"/>
                  </a:moveTo>
                  <a:cubicBezTo>
                    <a:pt x="294260" y="156452"/>
                    <a:pt x="294260" y="400374"/>
                    <a:pt x="147130" y="556826"/>
                  </a:cubicBezTo>
                  <a:cubicBezTo>
                    <a:pt x="0" y="400374"/>
                    <a:pt x="0" y="156452"/>
                    <a:pt x="147130" y="0"/>
                  </a:cubicBezTo>
                  <a:close/>
                </a:path>
              </a:pathLst>
            </a:custGeom>
            <a:solidFill>
              <a:srgbClr val="402080"/>
            </a:solidFill>
          </p:spPr>
        </p:sp>
        <p:sp>
          <p:nvSpPr>
            <p:cNvPr name="TextBox 40" id="40"/>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Regular Bold"/>
                </a:rPr>
                <a:t>5</a:t>
              </a:r>
            </a:p>
          </p:txBody>
        </p:sp>
      </p:grpSp>
      <p:sp>
        <p:nvSpPr>
          <p:cNvPr name="AutoShape 41" id="41"/>
          <p:cNvSpPr/>
          <p:nvPr/>
        </p:nvSpPr>
        <p:spPr>
          <a:xfrm>
            <a:off x="1328462" y="4896171"/>
            <a:ext cx="0" cy="885526"/>
          </a:xfrm>
          <a:prstGeom prst="line">
            <a:avLst/>
          </a:prstGeom>
          <a:ln cap="flat" w="57150">
            <a:solidFill>
              <a:srgbClr val="D7BDFF"/>
            </a:solidFill>
            <a:prstDash val="solid"/>
            <a:headEnd type="none" len="sm" w="sm"/>
            <a:tailEnd type="oval" len="lg" w="lg"/>
          </a:ln>
        </p:spPr>
      </p:sp>
      <p:sp>
        <p:nvSpPr>
          <p:cNvPr name="AutoShape 42" id="42"/>
          <p:cNvSpPr/>
          <p:nvPr/>
        </p:nvSpPr>
        <p:spPr>
          <a:xfrm>
            <a:off x="4486027" y="4876860"/>
            <a:ext cx="0" cy="905664"/>
          </a:xfrm>
          <a:prstGeom prst="line">
            <a:avLst/>
          </a:prstGeom>
          <a:ln cap="flat" w="57150">
            <a:solidFill>
              <a:srgbClr val="BE95FF"/>
            </a:solidFill>
            <a:prstDash val="solid"/>
            <a:headEnd type="none" len="sm" w="sm"/>
            <a:tailEnd type="oval" len="lg" w="lg"/>
          </a:ln>
        </p:spPr>
      </p:sp>
      <p:sp>
        <p:nvSpPr>
          <p:cNvPr name="AutoShape 43" id="43"/>
          <p:cNvSpPr/>
          <p:nvPr/>
        </p:nvSpPr>
        <p:spPr>
          <a:xfrm>
            <a:off x="7489098" y="4896171"/>
            <a:ext cx="0" cy="885526"/>
          </a:xfrm>
          <a:prstGeom prst="line">
            <a:avLst/>
          </a:prstGeom>
          <a:ln cap="flat" w="57150">
            <a:solidFill>
              <a:srgbClr val="8956DB"/>
            </a:solidFill>
            <a:prstDash val="solid"/>
            <a:headEnd type="none" len="sm" w="sm"/>
            <a:tailEnd type="oval" len="lg" w="lg"/>
          </a:ln>
        </p:spPr>
      </p:sp>
      <p:sp>
        <p:nvSpPr>
          <p:cNvPr name="AutoShape 44" id="44"/>
          <p:cNvSpPr/>
          <p:nvPr/>
        </p:nvSpPr>
        <p:spPr>
          <a:xfrm>
            <a:off x="10569416" y="4896171"/>
            <a:ext cx="0" cy="885526"/>
          </a:xfrm>
          <a:prstGeom prst="line">
            <a:avLst/>
          </a:prstGeom>
          <a:ln cap="flat" w="57150">
            <a:solidFill>
              <a:srgbClr val="4F2396"/>
            </a:solidFill>
            <a:prstDash val="solid"/>
            <a:headEnd type="none" len="sm" w="sm"/>
            <a:tailEnd type="oval" len="lg" w="lg"/>
          </a:ln>
        </p:spPr>
      </p:sp>
      <p:sp>
        <p:nvSpPr>
          <p:cNvPr name="AutoShape 45" id="45"/>
          <p:cNvSpPr/>
          <p:nvPr/>
        </p:nvSpPr>
        <p:spPr>
          <a:xfrm>
            <a:off x="13649734" y="4896171"/>
            <a:ext cx="0" cy="885526"/>
          </a:xfrm>
          <a:prstGeom prst="line">
            <a:avLst/>
          </a:prstGeom>
          <a:ln cap="flat" w="57150">
            <a:solidFill>
              <a:srgbClr val="402080"/>
            </a:solidFill>
            <a:prstDash val="solid"/>
            <a:headEnd type="none" len="sm" w="sm"/>
            <a:tailEnd type="oval" len="lg" w="lg"/>
          </a:ln>
        </p:spPr>
      </p:sp>
      <p:sp>
        <p:nvSpPr>
          <p:cNvPr name="AutoShape 46" id="46"/>
          <p:cNvSpPr/>
          <p:nvPr/>
        </p:nvSpPr>
        <p:spPr>
          <a:xfrm>
            <a:off x="16730052" y="4896171"/>
            <a:ext cx="0" cy="886352"/>
          </a:xfrm>
          <a:prstGeom prst="line">
            <a:avLst/>
          </a:prstGeom>
          <a:ln cap="flat" w="57150">
            <a:solidFill>
              <a:srgbClr val="180440"/>
            </a:solidFill>
            <a:prstDash val="solid"/>
            <a:headEnd type="none" len="sm" w="sm"/>
            <a:tailEnd type="oval" len="lg" w="lg"/>
          </a:ln>
        </p:spPr>
      </p:sp>
      <p:sp>
        <p:nvSpPr>
          <p:cNvPr name="AutoShape 47" id="47"/>
          <p:cNvSpPr/>
          <p:nvPr/>
        </p:nvSpPr>
        <p:spPr>
          <a:xfrm flipV="true">
            <a:off x="1857710" y="4347611"/>
            <a:ext cx="2099069" cy="19312"/>
          </a:xfrm>
          <a:prstGeom prst="line">
            <a:avLst/>
          </a:prstGeom>
          <a:ln cap="flat" w="66675">
            <a:solidFill>
              <a:srgbClr val="D7BDFF"/>
            </a:solidFill>
            <a:prstDash val="solid"/>
            <a:headEnd type="none" len="sm" w="sm"/>
            <a:tailEnd type="none" len="sm" w="sm"/>
          </a:ln>
        </p:spPr>
      </p:sp>
      <p:sp>
        <p:nvSpPr>
          <p:cNvPr name="AutoShape 48" id="48"/>
          <p:cNvSpPr/>
          <p:nvPr/>
        </p:nvSpPr>
        <p:spPr>
          <a:xfrm>
            <a:off x="5015275" y="4347611"/>
            <a:ext cx="1944574" cy="19312"/>
          </a:xfrm>
          <a:prstGeom prst="line">
            <a:avLst/>
          </a:prstGeom>
          <a:ln cap="flat" w="66675">
            <a:solidFill>
              <a:srgbClr val="BE95FF"/>
            </a:solidFill>
            <a:prstDash val="solid"/>
            <a:headEnd type="none" len="sm" w="sm"/>
            <a:tailEnd type="none" len="sm" w="sm"/>
          </a:ln>
        </p:spPr>
      </p:sp>
      <p:sp>
        <p:nvSpPr>
          <p:cNvPr name="AutoShape 49" id="49"/>
          <p:cNvSpPr/>
          <p:nvPr/>
        </p:nvSpPr>
        <p:spPr>
          <a:xfrm>
            <a:off x="8018346" y="4366923"/>
            <a:ext cx="2021821" cy="0"/>
          </a:xfrm>
          <a:prstGeom prst="line">
            <a:avLst/>
          </a:prstGeom>
          <a:ln cap="flat" w="66675">
            <a:solidFill>
              <a:srgbClr val="8956DB"/>
            </a:solidFill>
            <a:prstDash val="solid"/>
            <a:headEnd type="none" len="sm" w="sm"/>
            <a:tailEnd type="none" len="sm" w="sm"/>
          </a:ln>
        </p:spPr>
      </p:sp>
      <p:sp>
        <p:nvSpPr>
          <p:cNvPr name="AutoShape 50" id="50"/>
          <p:cNvSpPr/>
          <p:nvPr/>
        </p:nvSpPr>
        <p:spPr>
          <a:xfrm>
            <a:off x="11098664" y="4366923"/>
            <a:ext cx="2021821" cy="0"/>
          </a:xfrm>
          <a:prstGeom prst="line">
            <a:avLst/>
          </a:prstGeom>
          <a:ln cap="flat" w="66675">
            <a:solidFill>
              <a:srgbClr val="4F2396"/>
            </a:solidFill>
            <a:prstDash val="solid"/>
            <a:headEnd type="none" len="sm" w="sm"/>
            <a:tailEnd type="none" len="sm" w="sm"/>
          </a:ln>
        </p:spPr>
      </p:sp>
      <p:sp>
        <p:nvSpPr>
          <p:cNvPr name="AutoShape 51" id="51"/>
          <p:cNvSpPr/>
          <p:nvPr/>
        </p:nvSpPr>
        <p:spPr>
          <a:xfrm>
            <a:off x="14178982" y="4366923"/>
            <a:ext cx="2021821" cy="0"/>
          </a:xfrm>
          <a:prstGeom prst="line">
            <a:avLst/>
          </a:prstGeom>
          <a:ln cap="flat" w="66675">
            <a:solidFill>
              <a:srgbClr val="40208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897794" y="677418"/>
            <a:ext cx="7910215" cy="8776164"/>
            <a:chOff x="0" y="0"/>
            <a:chExt cx="5510530" cy="6113780"/>
          </a:xfrm>
        </p:grpSpPr>
        <p:sp>
          <p:nvSpPr>
            <p:cNvPr name="Freeform 3" id="3"/>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49076" r="-49076" t="0" b="0"/>
              </a:stretch>
            </a:blipFill>
          </p:spPr>
        </p:sp>
      </p:grpSp>
      <p:grpSp>
        <p:nvGrpSpPr>
          <p:cNvPr name="Group 4" id="4"/>
          <p:cNvGrpSpPr/>
          <p:nvPr/>
        </p:nvGrpSpPr>
        <p:grpSpPr>
          <a:xfrm rot="1062431">
            <a:off x="-1672156" y="-1159469"/>
            <a:ext cx="4282497" cy="3747185"/>
            <a:chOff x="0" y="0"/>
            <a:chExt cx="812800" cy="711200"/>
          </a:xfrm>
        </p:grpSpPr>
        <p:sp>
          <p:nvSpPr>
            <p:cNvPr name="Freeform 5" id="5"/>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6" id="6"/>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2866872"/>
            <a:ext cx="663149" cy="566691"/>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5009950"/>
            <a:ext cx="663149" cy="566691"/>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91849" y="5786542"/>
            <a:ext cx="1183758" cy="1549928"/>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231335" y="5730147"/>
            <a:ext cx="1336121" cy="1540601"/>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738974" y="5730147"/>
            <a:ext cx="1520400" cy="1520400"/>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584908" y="5730147"/>
            <a:ext cx="1336121" cy="1540601"/>
          </a:xfrm>
          <a:prstGeom prst="rect">
            <a:avLst/>
          </a:prstGeom>
        </p:spPr>
      </p:pic>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3208417" y="6510548"/>
            <a:ext cx="690106" cy="289845"/>
          </a:xfrm>
          <a:prstGeom prst="rect">
            <a:avLst/>
          </a:prstGeom>
        </p:spPr>
      </p:pic>
      <p:sp>
        <p:nvSpPr>
          <p:cNvPr name="TextBox 14" id="14"/>
          <p:cNvSpPr txBox="true"/>
          <p:nvPr/>
        </p:nvSpPr>
        <p:spPr>
          <a:xfrm rot="0">
            <a:off x="1028700" y="1609662"/>
            <a:ext cx="10596417" cy="967105"/>
          </a:xfrm>
          <a:prstGeom prst="rect">
            <a:avLst/>
          </a:prstGeom>
        </p:spPr>
        <p:txBody>
          <a:bodyPr anchor="t" rtlCol="false" tIns="0" lIns="0" bIns="0" rIns="0">
            <a:spAutoFit/>
          </a:bodyPr>
          <a:lstStyle/>
          <a:p>
            <a:pPr marL="0" indent="0" lvl="0">
              <a:lnSpc>
                <a:spcPts val="7039"/>
              </a:lnSpc>
            </a:pPr>
            <a:r>
              <a:rPr lang="en-US" sz="6399">
                <a:solidFill>
                  <a:srgbClr val="010707"/>
                </a:solidFill>
                <a:latin typeface="Migra ExtraBold"/>
              </a:rPr>
              <a:t>STEP 1 - QUALITY CONTROL</a:t>
            </a:r>
          </a:p>
        </p:txBody>
      </p:sp>
      <p:sp>
        <p:nvSpPr>
          <p:cNvPr name="TextBox 15" id="15"/>
          <p:cNvSpPr txBox="true"/>
          <p:nvPr/>
        </p:nvSpPr>
        <p:spPr>
          <a:xfrm rot="0">
            <a:off x="1682324" y="3582470"/>
            <a:ext cx="10306914" cy="1208405"/>
          </a:xfrm>
          <a:prstGeom prst="rect">
            <a:avLst/>
          </a:prstGeom>
        </p:spPr>
        <p:txBody>
          <a:bodyPr anchor="t" rtlCol="false" tIns="0" lIns="0" bIns="0" rIns="0">
            <a:spAutoFit/>
          </a:bodyPr>
          <a:lstStyle/>
          <a:p>
            <a:pPr marL="496571" indent="-248285" lvl="1">
              <a:lnSpc>
                <a:spcPts val="3220"/>
              </a:lnSpc>
              <a:buFont typeface="Arial"/>
              <a:buChar char="•"/>
            </a:pPr>
            <a:r>
              <a:rPr lang="en-US" sz="2300" spc="305">
                <a:solidFill>
                  <a:srgbClr val="010707"/>
                </a:solidFill>
                <a:latin typeface="Coco Gothic"/>
              </a:rPr>
              <a:t>Ensures accurate and reliable results</a:t>
            </a:r>
          </a:p>
          <a:p>
            <a:pPr marL="496571" indent="-248285" lvl="1">
              <a:lnSpc>
                <a:spcPts val="3220"/>
              </a:lnSpc>
              <a:buFont typeface="Arial"/>
              <a:buChar char="•"/>
            </a:pPr>
            <a:r>
              <a:rPr lang="en-US" sz="2300" spc="305">
                <a:solidFill>
                  <a:srgbClr val="010707"/>
                </a:solidFill>
                <a:latin typeface="Coco Gothic"/>
              </a:rPr>
              <a:t>Poor quality data leads to errors and false conclusions</a:t>
            </a:r>
          </a:p>
          <a:p>
            <a:pPr algn="l" marL="496571" indent="-248285" lvl="1">
              <a:lnSpc>
                <a:spcPts val="3220"/>
              </a:lnSpc>
              <a:buFont typeface="Arial"/>
              <a:buChar char="•"/>
            </a:pPr>
            <a:r>
              <a:rPr lang="en-US" sz="2300" spc="305">
                <a:solidFill>
                  <a:srgbClr val="010707"/>
                </a:solidFill>
                <a:latin typeface="Coco Gothic"/>
              </a:rPr>
              <a:t>High-quality data necessary for downstream analysis</a:t>
            </a:r>
          </a:p>
        </p:txBody>
      </p:sp>
      <p:sp>
        <p:nvSpPr>
          <p:cNvPr name="TextBox 16" id="16"/>
          <p:cNvSpPr txBox="true"/>
          <p:nvPr/>
        </p:nvSpPr>
        <p:spPr>
          <a:xfrm rot="0">
            <a:off x="2015627" y="2902068"/>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WHY CONTROL QUALITY?</a:t>
            </a:r>
          </a:p>
        </p:txBody>
      </p:sp>
      <p:sp>
        <p:nvSpPr>
          <p:cNvPr name="TextBox 17" id="17"/>
          <p:cNvSpPr txBox="true"/>
          <p:nvPr/>
        </p:nvSpPr>
        <p:spPr>
          <a:xfrm rot="0">
            <a:off x="2015627" y="5065500"/>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HOW?</a:t>
            </a:r>
          </a:p>
        </p:txBody>
      </p:sp>
      <p:sp>
        <p:nvSpPr>
          <p:cNvPr name="TextBox 18" id="18"/>
          <p:cNvSpPr txBox="true"/>
          <p:nvPr/>
        </p:nvSpPr>
        <p:spPr>
          <a:xfrm rot="0">
            <a:off x="1087677" y="8063228"/>
            <a:ext cx="2392100" cy="160845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Short read </a:t>
            </a:r>
          </a:p>
          <a:p>
            <a:pPr algn="ctr">
              <a:lnSpc>
                <a:spcPts val="3220"/>
              </a:lnSpc>
            </a:pPr>
            <a:r>
              <a:rPr lang="en-US" sz="2300" spc="305">
                <a:solidFill>
                  <a:srgbClr val="010707"/>
                </a:solidFill>
                <a:latin typeface="Coco Gothic"/>
              </a:rPr>
              <a:t>data from </a:t>
            </a:r>
          </a:p>
          <a:p>
            <a:pPr algn="ctr">
              <a:lnSpc>
                <a:spcPts val="3220"/>
              </a:lnSpc>
            </a:pPr>
            <a:r>
              <a:rPr lang="en-US" sz="2300" spc="305">
                <a:solidFill>
                  <a:srgbClr val="010707"/>
                </a:solidFill>
                <a:latin typeface="Coco Gothic"/>
              </a:rPr>
              <a:t>your current history</a:t>
            </a:r>
          </a:p>
        </p:txBody>
      </p:sp>
      <p:sp>
        <p:nvSpPr>
          <p:cNvPr name="TextBox 19" id="19"/>
          <p:cNvSpPr txBox="true"/>
          <p:nvPr/>
        </p:nvSpPr>
        <p:spPr>
          <a:xfrm rot="0">
            <a:off x="1618350" y="7537448"/>
            <a:ext cx="1460404" cy="373380"/>
          </a:xfrm>
          <a:prstGeom prst="rect">
            <a:avLst/>
          </a:prstGeom>
        </p:spPr>
        <p:txBody>
          <a:bodyPr anchor="t" rtlCol="false" tIns="0" lIns="0" bIns="0" rIns="0">
            <a:spAutoFit/>
          </a:bodyPr>
          <a:lstStyle/>
          <a:p>
            <a:pPr marL="0" indent="0" lvl="0">
              <a:lnSpc>
                <a:spcPts val="2640"/>
              </a:lnSpc>
            </a:pPr>
            <a:r>
              <a:rPr lang="en-US" sz="2400">
                <a:solidFill>
                  <a:srgbClr val="010707"/>
                </a:solidFill>
                <a:latin typeface="Coco Gothic Bold"/>
              </a:rPr>
              <a:t>FASTQC</a:t>
            </a:r>
          </a:p>
        </p:txBody>
      </p:sp>
      <p:sp>
        <p:nvSpPr>
          <p:cNvPr name="TextBox 20" id="20"/>
          <p:cNvSpPr txBox="true"/>
          <p:nvPr/>
        </p:nvSpPr>
        <p:spPr>
          <a:xfrm rot="0">
            <a:off x="4231335" y="7537448"/>
            <a:ext cx="1460404" cy="373380"/>
          </a:xfrm>
          <a:prstGeom prst="rect">
            <a:avLst/>
          </a:prstGeom>
        </p:spPr>
        <p:txBody>
          <a:bodyPr anchor="t" rtlCol="false" tIns="0" lIns="0" bIns="0" rIns="0">
            <a:spAutoFit/>
          </a:bodyPr>
          <a:lstStyle/>
          <a:p>
            <a:pPr marL="0" indent="0" lvl="0">
              <a:lnSpc>
                <a:spcPts val="2640"/>
              </a:lnSpc>
            </a:pPr>
            <a:r>
              <a:rPr lang="en-US" sz="2400">
                <a:solidFill>
                  <a:srgbClr val="010707"/>
                </a:solidFill>
                <a:latin typeface="Coco Gothic Bold"/>
              </a:rPr>
              <a:t>MULTIQC</a:t>
            </a:r>
          </a:p>
        </p:txBody>
      </p:sp>
      <p:sp>
        <p:nvSpPr>
          <p:cNvPr name="TextBox 21" id="21"/>
          <p:cNvSpPr txBox="true"/>
          <p:nvPr/>
        </p:nvSpPr>
        <p:spPr>
          <a:xfrm rot="0">
            <a:off x="3765486" y="8049895"/>
            <a:ext cx="2392100" cy="120840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To aggregate the FastQC reports</a:t>
            </a:r>
          </a:p>
        </p:txBody>
      </p:sp>
      <p:sp>
        <p:nvSpPr>
          <p:cNvPr name="TextBox 22" id="22"/>
          <p:cNvSpPr txBox="true"/>
          <p:nvPr/>
        </p:nvSpPr>
        <p:spPr>
          <a:xfrm rot="0">
            <a:off x="6720535" y="7564872"/>
            <a:ext cx="1702048" cy="373380"/>
          </a:xfrm>
          <a:prstGeom prst="rect">
            <a:avLst/>
          </a:prstGeom>
        </p:spPr>
        <p:txBody>
          <a:bodyPr anchor="t" rtlCol="false" tIns="0" lIns="0" bIns="0" rIns="0">
            <a:spAutoFit/>
          </a:bodyPr>
          <a:lstStyle/>
          <a:p>
            <a:pPr marL="0" indent="0" lvl="0">
              <a:lnSpc>
                <a:spcPts val="2640"/>
              </a:lnSpc>
            </a:pPr>
            <a:r>
              <a:rPr lang="en-US" sz="2400">
                <a:solidFill>
                  <a:srgbClr val="010707"/>
                </a:solidFill>
                <a:latin typeface="Coco Gothic Bold"/>
              </a:rPr>
              <a:t>CUTADAPT</a:t>
            </a:r>
          </a:p>
        </p:txBody>
      </p:sp>
      <p:sp>
        <p:nvSpPr>
          <p:cNvPr name="TextBox 23" id="23"/>
          <p:cNvSpPr txBox="true"/>
          <p:nvPr/>
        </p:nvSpPr>
        <p:spPr>
          <a:xfrm rot="0">
            <a:off x="6443337" y="8014453"/>
            <a:ext cx="2392100" cy="120840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Trim low quality sequences</a:t>
            </a:r>
          </a:p>
        </p:txBody>
      </p:sp>
      <p:sp>
        <p:nvSpPr>
          <p:cNvPr name="TextBox 24" id="24"/>
          <p:cNvSpPr txBox="true"/>
          <p:nvPr/>
        </p:nvSpPr>
        <p:spPr>
          <a:xfrm rot="0">
            <a:off x="9584908" y="7537448"/>
            <a:ext cx="1460404" cy="373380"/>
          </a:xfrm>
          <a:prstGeom prst="rect">
            <a:avLst/>
          </a:prstGeom>
        </p:spPr>
        <p:txBody>
          <a:bodyPr anchor="t" rtlCol="false" tIns="0" lIns="0" bIns="0" rIns="0">
            <a:spAutoFit/>
          </a:bodyPr>
          <a:lstStyle/>
          <a:p>
            <a:pPr marL="0" indent="0" lvl="0">
              <a:lnSpc>
                <a:spcPts val="2640"/>
              </a:lnSpc>
            </a:pPr>
            <a:r>
              <a:rPr lang="en-US" sz="2400">
                <a:solidFill>
                  <a:srgbClr val="010707"/>
                </a:solidFill>
                <a:latin typeface="Coco Gothic Bold"/>
              </a:rPr>
              <a:t>MULTIQC</a:t>
            </a:r>
          </a:p>
        </p:txBody>
      </p:sp>
      <p:sp>
        <p:nvSpPr>
          <p:cNvPr name="TextBox 25" id="25"/>
          <p:cNvSpPr txBox="true"/>
          <p:nvPr/>
        </p:nvSpPr>
        <p:spPr>
          <a:xfrm rot="0">
            <a:off x="9119059" y="8049895"/>
            <a:ext cx="2392100" cy="120840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To aggregate the Cutadapt reports</a:t>
            </a:r>
          </a:p>
        </p:txBody>
      </p:sp>
      <p:pic>
        <p:nvPicPr>
          <p:cNvPr name="Picture 26" id="2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5715492" y="6542456"/>
            <a:ext cx="690106" cy="289845"/>
          </a:xfrm>
          <a:prstGeom prst="rect">
            <a:avLst/>
          </a:prstGeom>
        </p:spPr>
      </p:pic>
      <p:pic>
        <p:nvPicPr>
          <p:cNvPr name="Picture 27" id="2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484418" y="6571031"/>
            <a:ext cx="690106" cy="28984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p:nvPr/>
        </p:nvGrpSpPr>
        <p:grpSpPr>
          <a:xfrm rot="1062431">
            <a:off x="-1672156" y="-1159469"/>
            <a:ext cx="4282497" cy="3747185"/>
            <a:chOff x="0" y="0"/>
            <a:chExt cx="812800" cy="711200"/>
          </a:xfrm>
        </p:grpSpPr>
        <p:sp>
          <p:nvSpPr>
            <p:cNvPr name="Freeform 3" id="3"/>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4" id="4"/>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6509" y="1247207"/>
            <a:ext cx="663149" cy="56669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878083" y="2261726"/>
            <a:ext cx="7288245" cy="546618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9801801" y="2261726"/>
            <a:ext cx="7297401" cy="5466184"/>
          </a:xfrm>
          <a:prstGeom prst="rect">
            <a:avLst/>
          </a:prstGeom>
        </p:spPr>
      </p:pic>
      <p:sp>
        <p:nvSpPr>
          <p:cNvPr name="TextBox 8" id="8"/>
          <p:cNvSpPr txBox="true"/>
          <p:nvPr/>
        </p:nvSpPr>
        <p:spPr>
          <a:xfrm rot="0">
            <a:off x="2416781" y="1247207"/>
            <a:ext cx="10596417" cy="592455"/>
          </a:xfrm>
          <a:prstGeom prst="rect">
            <a:avLst/>
          </a:prstGeom>
        </p:spPr>
        <p:txBody>
          <a:bodyPr anchor="t" rtlCol="false" tIns="0" lIns="0" bIns="0" rIns="0">
            <a:spAutoFit/>
          </a:bodyPr>
          <a:lstStyle/>
          <a:p>
            <a:pPr marL="0" indent="0" lvl="0">
              <a:lnSpc>
                <a:spcPts val="4289"/>
              </a:lnSpc>
            </a:pPr>
            <a:r>
              <a:rPr lang="en-US" sz="3899">
                <a:solidFill>
                  <a:srgbClr val="010707"/>
                </a:solidFill>
                <a:latin typeface="Migra ExtraBold"/>
              </a:rPr>
              <a:t>OUTPUTS:-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214767" y="995553"/>
            <a:ext cx="7910215" cy="8776164"/>
            <a:chOff x="0" y="0"/>
            <a:chExt cx="5510530" cy="6113780"/>
          </a:xfrm>
        </p:grpSpPr>
        <p:sp>
          <p:nvSpPr>
            <p:cNvPr name="Freeform 3" id="3"/>
            <p:cNvSpPr/>
            <p:nvPr/>
          </p:nvSpPr>
          <p:spPr>
            <a:xfrm flipH="false" flipV="false">
              <a:off x="45720" y="49530"/>
              <a:ext cx="5420360" cy="6014720"/>
            </a:xfrm>
            <a:custGeom>
              <a:avLst/>
              <a:gdLst/>
              <a:ahLst/>
              <a:cxnLst/>
              <a:rect r="r" b="b" t="t" l="l"/>
              <a:pathLst>
                <a:path h="6014720" w="5420360">
                  <a:moveTo>
                    <a:pt x="5148580" y="3408680"/>
                  </a:moveTo>
                  <a:lnTo>
                    <a:pt x="5149850" y="3406140"/>
                  </a:ln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lnTo>
                    <a:pt x="1115060" y="1121410"/>
                  </a:lnTo>
                  <a:lnTo>
                    <a:pt x="1115060" y="1121410"/>
                  </a:lnTo>
                  <a:cubicBezTo>
                    <a:pt x="1094740" y="1155700"/>
                    <a:pt x="1075690" y="1188720"/>
                    <a:pt x="1056640" y="1224280"/>
                  </a:cubicBezTo>
                  <a:lnTo>
                    <a:pt x="328930" y="2503170"/>
                  </a:lnTo>
                  <a:cubicBezTo>
                    <a:pt x="308610" y="2536190"/>
                    <a:pt x="290830" y="2569210"/>
                    <a:pt x="271780" y="2603500"/>
                  </a:cubicBezTo>
                  <a:lnTo>
                    <a:pt x="271780" y="2604770"/>
                  </a:ln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0" r="0" t="-15733" b="-15733"/>
              </a:stretch>
            </a:blipFill>
          </p:spPr>
        </p:sp>
      </p:grpSp>
      <p:sp>
        <p:nvSpPr>
          <p:cNvPr name="TextBox 4" id="4"/>
          <p:cNvSpPr txBox="true"/>
          <p:nvPr/>
        </p:nvSpPr>
        <p:spPr>
          <a:xfrm rot="0">
            <a:off x="1028700" y="1512553"/>
            <a:ext cx="10596417" cy="967105"/>
          </a:xfrm>
          <a:prstGeom prst="rect">
            <a:avLst/>
          </a:prstGeom>
        </p:spPr>
        <p:txBody>
          <a:bodyPr anchor="t" rtlCol="false" tIns="0" lIns="0" bIns="0" rIns="0">
            <a:spAutoFit/>
          </a:bodyPr>
          <a:lstStyle/>
          <a:p>
            <a:pPr marL="0" indent="0" lvl="0">
              <a:lnSpc>
                <a:spcPts val="7039"/>
              </a:lnSpc>
            </a:pPr>
            <a:r>
              <a:rPr lang="en-US" sz="6399" u="none">
                <a:solidFill>
                  <a:srgbClr val="010707"/>
                </a:solidFill>
                <a:latin typeface="Migra ExtraBold"/>
              </a:rPr>
              <a:t>STEP 2 - MAPPING</a:t>
            </a:r>
          </a:p>
        </p:txBody>
      </p:sp>
      <p:grpSp>
        <p:nvGrpSpPr>
          <p:cNvPr name="Group 5" id="5"/>
          <p:cNvGrpSpPr/>
          <p:nvPr/>
        </p:nvGrpSpPr>
        <p:grpSpPr>
          <a:xfrm rot="1062431">
            <a:off x="-1672156" y="-1159469"/>
            <a:ext cx="4282497" cy="3747185"/>
            <a:chOff x="0" y="0"/>
            <a:chExt cx="812800" cy="711200"/>
          </a:xfrm>
        </p:grpSpPr>
        <p:sp>
          <p:nvSpPr>
            <p:cNvPr name="Freeform 6" id="6"/>
            <p:cNvSpPr/>
            <p:nvPr/>
          </p:nvSpPr>
          <p:spPr>
            <a:xfrm flipH="false" flipV="false">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8956DB">
                <a:alpha val="29804"/>
              </a:srgbClr>
            </a:solidFill>
          </p:spPr>
        </p:sp>
        <p:sp>
          <p:nvSpPr>
            <p:cNvPr name="TextBox 7" id="7"/>
            <p:cNvSpPr txBox="true"/>
            <p:nvPr/>
          </p:nvSpPr>
          <p:spPr>
            <a:xfrm>
              <a:off x="127000" y="3175"/>
              <a:ext cx="558800" cy="377825"/>
            </a:xfrm>
            <a:prstGeom prst="rect">
              <a:avLst/>
            </a:prstGeom>
          </p:spPr>
          <p:txBody>
            <a:bodyPr anchor="ctr" rtlCol="false" tIns="50800" lIns="50800" bIns="50800" rIns="50800"/>
            <a:lstStyle/>
            <a:p>
              <a:pPr algn="ctr">
                <a:lnSpc>
                  <a:spcPts val="2800"/>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7602" y="6941072"/>
            <a:ext cx="1770799" cy="1770799"/>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33700" y="7864781"/>
            <a:ext cx="690106" cy="289845"/>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919106" y="7017691"/>
            <a:ext cx="1660297" cy="1694180"/>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74703" y="7864781"/>
            <a:ext cx="690106" cy="289845"/>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404516" y="6917143"/>
            <a:ext cx="1577271" cy="1818656"/>
          </a:xfrm>
          <a:prstGeom prst="rect">
            <a:avLst/>
          </a:prstGeom>
        </p:spPr>
      </p:pic>
      <p:sp>
        <p:nvSpPr>
          <p:cNvPr name="TextBox 13" id="13"/>
          <p:cNvSpPr txBox="true"/>
          <p:nvPr/>
        </p:nvSpPr>
        <p:spPr>
          <a:xfrm rot="0">
            <a:off x="1627875" y="3459456"/>
            <a:ext cx="7893766" cy="782320"/>
          </a:xfrm>
          <a:prstGeom prst="rect">
            <a:avLst/>
          </a:prstGeom>
        </p:spPr>
        <p:txBody>
          <a:bodyPr anchor="t" rtlCol="false" tIns="0" lIns="0" bIns="0" rIns="0">
            <a:spAutoFit/>
          </a:bodyPr>
          <a:lstStyle/>
          <a:p>
            <a:pPr algn="l" marL="0" indent="0" lvl="0">
              <a:lnSpc>
                <a:spcPts val="3080"/>
              </a:lnSpc>
              <a:spcBef>
                <a:spcPct val="0"/>
              </a:spcBef>
            </a:pPr>
            <a:r>
              <a:rPr lang="en-US" sz="2200" spc="292">
                <a:solidFill>
                  <a:srgbClr val="010707"/>
                </a:solidFill>
                <a:latin typeface="Coco Gothic"/>
              </a:rPr>
              <a:t>PROCESS OF ALIGNING THE SEQUENCE READS TO A REFERENCE GENOME</a:t>
            </a:r>
          </a:p>
        </p:txBody>
      </p:sp>
      <p:sp>
        <p:nvSpPr>
          <p:cNvPr name="TextBox 14" id="14"/>
          <p:cNvSpPr txBox="true"/>
          <p:nvPr/>
        </p:nvSpPr>
        <p:spPr>
          <a:xfrm rot="0">
            <a:off x="1627875" y="2879708"/>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WHAT IS MAPPING?</a:t>
            </a:r>
          </a:p>
        </p:txBody>
      </p:sp>
      <p:sp>
        <p:nvSpPr>
          <p:cNvPr name="TextBox 15" id="15"/>
          <p:cNvSpPr txBox="true"/>
          <p:nvPr/>
        </p:nvSpPr>
        <p:spPr>
          <a:xfrm rot="0">
            <a:off x="1618350" y="4574628"/>
            <a:ext cx="10596417" cy="541020"/>
          </a:xfrm>
          <a:prstGeom prst="rect">
            <a:avLst/>
          </a:prstGeom>
        </p:spPr>
        <p:txBody>
          <a:bodyPr anchor="t" rtlCol="false" tIns="0" lIns="0" bIns="0" rIns="0">
            <a:spAutoFit/>
          </a:bodyPr>
          <a:lstStyle/>
          <a:p>
            <a:pPr marL="0" indent="0" lvl="0">
              <a:lnSpc>
                <a:spcPts val="3960"/>
              </a:lnSpc>
            </a:pPr>
            <a:r>
              <a:rPr lang="en-US" sz="3600">
                <a:solidFill>
                  <a:srgbClr val="010707"/>
                </a:solidFill>
                <a:latin typeface="Migra ExtraBold"/>
              </a:rPr>
              <a:t>WHAT IS A REFERENCE GENOME?</a:t>
            </a:r>
          </a:p>
        </p:txBody>
      </p:sp>
      <p:sp>
        <p:nvSpPr>
          <p:cNvPr name="TextBox 16" id="16"/>
          <p:cNvSpPr txBox="true"/>
          <p:nvPr/>
        </p:nvSpPr>
        <p:spPr>
          <a:xfrm rot="0">
            <a:off x="1618350" y="5153748"/>
            <a:ext cx="9943819" cy="1563370"/>
          </a:xfrm>
          <a:prstGeom prst="rect">
            <a:avLst/>
          </a:prstGeom>
        </p:spPr>
        <p:txBody>
          <a:bodyPr anchor="t" rtlCol="false" tIns="0" lIns="0" bIns="0" rIns="0">
            <a:spAutoFit/>
          </a:bodyPr>
          <a:lstStyle/>
          <a:p>
            <a:pPr algn="l" marL="0" indent="0" lvl="0">
              <a:lnSpc>
                <a:spcPts val="3080"/>
              </a:lnSpc>
              <a:spcBef>
                <a:spcPct val="0"/>
              </a:spcBef>
            </a:pPr>
            <a:r>
              <a:rPr lang="en-US" sz="2200" spc="292">
                <a:solidFill>
                  <a:srgbClr val="010707"/>
                </a:solidFill>
                <a:latin typeface="Coco Gothic"/>
              </a:rPr>
              <a:t>A REFERENCE GENOME IS A WELL-ANNOTATED GENOME SEQUENCE THAT SERVES AS A REPRESENTATIVE EXAMPLE FOR A SPECIES OR GROUP OF RELATED SPECIES.</a:t>
            </a:r>
          </a:p>
        </p:txBody>
      </p:sp>
      <p:sp>
        <p:nvSpPr>
          <p:cNvPr name="TextBox 17" id="17"/>
          <p:cNvSpPr txBox="true"/>
          <p:nvPr/>
        </p:nvSpPr>
        <p:spPr>
          <a:xfrm rot="0">
            <a:off x="158441" y="8878570"/>
            <a:ext cx="2392100" cy="120840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Preparation of reference genome</a:t>
            </a:r>
          </a:p>
        </p:txBody>
      </p:sp>
      <p:sp>
        <p:nvSpPr>
          <p:cNvPr name="TextBox 18" id="18"/>
          <p:cNvSpPr txBox="true"/>
          <p:nvPr/>
        </p:nvSpPr>
        <p:spPr>
          <a:xfrm rot="0">
            <a:off x="3608509" y="9078595"/>
            <a:ext cx="2392100" cy="80835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Sequence Alignment</a:t>
            </a:r>
          </a:p>
        </p:txBody>
      </p:sp>
      <p:sp>
        <p:nvSpPr>
          <p:cNvPr name="TextBox 19" id="19"/>
          <p:cNvSpPr txBox="true"/>
          <p:nvPr/>
        </p:nvSpPr>
        <p:spPr>
          <a:xfrm rot="0">
            <a:off x="7057885" y="9069175"/>
            <a:ext cx="2392100" cy="80835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BAM/SAM File</a:t>
            </a:r>
          </a:p>
        </p:txBody>
      </p:sp>
      <p:pic>
        <p:nvPicPr>
          <p:cNvPr name="Picture 20" id="2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449985" y="7864781"/>
            <a:ext cx="690106" cy="289845"/>
          </a:xfrm>
          <a:prstGeom prst="rect">
            <a:avLst/>
          </a:prstGeom>
        </p:spPr>
      </p:pic>
      <p:pic>
        <p:nvPicPr>
          <p:cNvPr name="Picture 21" id="2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694367" y="7104580"/>
            <a:ext cx="1520400" cy="1520400"/>
          </a:xfrm>
          <a:prstGeom prst="rect">
            <a:avLst/>
          </a:prstGeom>
        </p:spPr>
      </p:pic>
      <p:sp>
        <p:nvSpPr>
          <p:cNvPr name="TextBox 22" id="22"/>
          <p:cNvSpPr txBox="true"/>
          <p:nvPr/>
        </p:nvSpPr>
        <p:spPr>
          <a:xfrm rot="0">
            <a:off x="10258517" y="8758331"/>
            <a:ext cx="2392100" cy="1208405"/>
          </a:xfrm>
          <a:prstGeom prst="rect">
            <a:avLst/>
          </a:prstGeom>
        </p:spPr>
        <p:txBody>
          <a:bodyPr anchor="t" rtlCol="false" tIns="0" lIns="0" bIns="0" rIns="0">
            <a:spAutoFit/>
          </a:bodyPr>
          <a:lstStyle/>
          <a:p>
            <a:pPr algn="ctr">
              <a:lnSpc>
                <a:spcPts val="3220"/>
              </a:lnSpc>
            </a:pPr>
            <a:r>
              <a:rPr lang="en-US" sz="2300" spc="305">
                <a:solidFill>
                  <a:srgbClr val="010707"/>
                </a:solidFill>
                <a:latin typeface="Coco Gothic"/>
              </a:rPr>
              <a:t>Post Processing and Analysis</a:t>
            </a:r>
          </a:p>
        </p:txBody>
      </p:sp>
      <p:pic>
        <p:nvPicPr>
          <p:cNvPr name="Picture 23" id="2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689852" y="2854037"/>
            <a:ext cx="663149" cy="566691"/>
          </a:xfrm>
          <a:prstGeom prst="rect">
            <a:avLst/>
          </a:prstGeom>
        </p:spPr>
      </p:pic>
      <p:pic>
        <p:nvPicPr>
          <p:cNvPr name="Picture 24" id="2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689852" y="4548958"/>
            <a:ext cx="663149" cy="5666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DAFim10xUK4</dc:identifier>
  <dcterms:modified xsi:type="dcterms:W3CDTF">2011-08-01T06:04:30Z</dcterms:modified>
  <cp:revision>1</cp:revision>
  <dc:title>PB Project</dc:title>
</cp:coreProperties>
</file>